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95"/>
  </p:normalViewPr>
  <p:slideViewPr>
    <p:cSldViewPr snapToGrid="0">
      <p:cViewPr varScale="1">
        <p:scale>
          <a:sx n="138" d="100"/>
          <a:sy n="138" d="100"/>
        </p:scale>
        <p:origin x="88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85266ece0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85266ece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a286c29f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a286c29f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a286c29f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a286c29f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b555bf43f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b555bf43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a286c29f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a286c29f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b555bf43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b555bf43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b5261a1f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b5261a1f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1af2f1c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1af2f1c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1af2f1cf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1af2f1c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1af2f1cf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1af2f1cf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a286c29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a286c29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1af2f1cf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1af2f1c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1af2f1cf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1af2f1cf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a286c29f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a286c29f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a286c29f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a286c29f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a286c29f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a286c29f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b555bf4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b555bf4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a286c29f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a286c29f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b5261a1f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b5261a1f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85266ec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85266ec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85266ec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85266ec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7845ada1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7845ada1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85266ece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85266ece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85266ece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85266ece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85266ece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85266ece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85266ece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85266ece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85266ece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85266ece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b662e8c6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b662e8c6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b555bf4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b555bf4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b662e8c6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b662e8c6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b5261a1f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b5261a1f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a286c29f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a286c29f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7845ada1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7845ada1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a286c29f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a286c29f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a286c29f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a286c29f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a286c29f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a286c29f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a286c29f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a286c29f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b5261a1f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b5261a1f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7845ada1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7845ada1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7845ada13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7845ada13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b555bf43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b555bf43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b555bf43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b555bf43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5b555bf43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5b555bf43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7845ada1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7845ada1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b555bf43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b555bf43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b555bf43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b555bf43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b555bf43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5b555bf43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b555bf43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b555bf43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b555bf43f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5b555bf43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b555bf43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b555bf43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b555bf43f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b555bf43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7845ada1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7845ada1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85266ece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85266ece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7845ada1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7845ada1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7845ada1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7845ada1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b555bf43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b555bf43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b5261a1f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b5261a1f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8.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hyperlink" Target="http://fumcwilson.org/ministries/safe-sanctuarie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287" y="-1468050"/>
            <a:ext cx="9172578" cy="6879426"/>
          </a:xfrm>
          <a:prstGeom prst="rect">
            <a:avLst/>
          </a:prstGeom>
          <a:noFill/>
          <a:ln>
            <a:noFill/>
          </a:ln>
        </p:spPr>
      </p:pic>
      <p:sp>
        <p:nvSpPr>
          <p:cNvPr id="55" name="Google Shape;55;p13"/>
          <p:cNvSpPr txBox="1">
            <a:spLocks noGrp="1"/>
          </p:cNvSpPr>
          <p:nvPr>
            <p:ph type="ctrTitle"/>
          </p:nvPr>
        </p:nvSpPr>
        <p:spPr>
          <a:xfrm>
            <a:off x="311700" y="3179725"/>
            <a:ext cx="8520600" cy="966000"/>
          </a:xfrm>
          <a:prstGeom prst="rect">
            <a:avLst/>
          </a:prstGeom>
          <a:solidFill>
            <a:srgbClr val="FFFFFF"/>
          </a:solidFill>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Impact"/>
                <a:ea typeface="Impact"/>
                <a:cs typeface="Impact"/>
                <a:sym typeface="Impact"/>
              </a:rPr>
              <a:t>Safe Sanctuaries Training</a:t>
            </a:r>
            <a:endParaRPr>
              <a:latin typeface="Impact"/>
              <a:ea typeface="Impact"/>
              <a:cs typeface="Impact"/>
              <a:sym typeface="Impact"/>
            </a:endParaRPr>
          </a:p>
        </p:txBody>
      </p:sp>
      <p:sp>
        <p:nvSpPr>
          <p:cNvPr id="56" name="Google Shape;56;p13"/>
          <p:cNvSpPr txBox="1">
            <a:spLocks noGrp="1"/>
          </p:cNvSpPr>
          <p:nvPr>
            <p:ph type="subTitle" idx="1"/>
          </p:nvPr>
        </p:nvSpPr>
        <p:spPr>
          <a:xfrm>
            <a:off x="311700" y="4311875"/>
            <a:ext cx="8520600" cy="6441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Impact"/>
                <a:ea typeface="Impact"/>
                <a:cs typeface="Impact"/>
                <a:sym typeface="Impact"/>
              </a:rPr>
              <a:t>First United Methodist Church</a:t>
            </a:r>
            <a:endParaRPr>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16"/>
        <p:cNvGrpSpPr/>
        <p:nvPr/>
      </p:nvGrpSpPr>
      <p:grpSpPr>
        <a:xfrm>
          <a:off x="0" y="0"/>
          <a:ext cx="0" cy="0"/>
          <a:chOff x="0" y="0"/>
          <a:chExt cx="0" cy="0"/>
        </a:xfrm>
      </p:grpSpPr>
      <p:pic>
        <p:nvPicPr>
          <p:cNvPr id="117" name="Google Shape;117;p23"/>
          <p:cNvPicPr preferRelativeResize="0"/>
          <p:nvPr/>
        </p:nvPicPr>
        <p:blipFill>
          <a:blip r:embed="rId3">
            <a:alphaModFix/>
          </a:blip>
          <a:stretch>
            <a:fillRect/>
          </a:stretch>
        </p:blipFill>
        <p:spPr>
          <a:xfrm>
            <a:off x="1352875" y="186350"/>
            <a:ext cx="6016275" cy="4863326"/>
          </a:xfrm>
          <a:prstGeom prst="rect">
            <a:avLst/>
          </a:prstGeom>
          <a:noFill/>
          <a:ln>
            <a:noFill/>
          </a:ln>
        </p:spPr>
      </p:pic>
      <p:sp>
        <p:nvSpPr>
          <p:cNvPr id="118" name="Google Shape;118;p23"/>
          <p:cNvSpPr txBox="1">
            <a:spLocks noGrp="1"/>
          </p:cNvSpPr>
          <p:nvPr>
            <p:ph type="body" idx="1"/>
          </p:nvPr>
        </p:nvSpPr>
        <p:spPr>
          <a:xfrm>
            <a:off x="1835275" y="1862100"/>
            <a:ext cx="4792200" cy="141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FFFFFF"/>
                </a:solidFill>
              </a:rPr>
              <a:t>These procedures cover the activities of the Nursery/Children’s Ministry of First United Methodist Church. The Nursery division age is from birth to 4 years and the Children’s division is from Pre-K through 5th grade. </a:t>
            </a:r>
            <a:endParaRPr>
              <a:solidFill>
                <a:srgbClr val="FFFFFF"/>
              </a:solidFill>
            </a:endParaRPr>
          </a:p>
          <a:p>
            <a:pPr marL="0" lvl="0" indent="0" algn="l" rtl="0">
              <a:spcBef>
                <a:spcPts val="1600"/>
              </a:spcBef>
              <a:spcAft>
                <a:spcPts val="1600"/>
              </a:spcAft>
              <a:buNone/>
            </a:pPr>
            <a:endParaRPr/>
          </a:p>
        </p:txBody>
      </p:sp>
      <p:sp>
        <p:nvSpPr>
          <p:cNvPr id="119" name="Google Shape;119;p23"/>
          <p:cNvSpPr txBox="1">
            <a:spLocks noGrp="1"/>
          </p:cNvSpPr>
          <p:nvPr>
            <p:ph type="title"/>
          </p:nvPr>
        </p:nvSpPr>
        <p:spPr>
          <a:xfrm>
            <a:off x="1835275" y="1050150"/>
            <a:ext cx="4792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rPr>
              <a:t>Children’s Division</a:t>
            </a:r>
            <a:endParaRPr sz="3600" b="1">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rgbClr val="FFFFFF"/>
                </a:solidFill>
              </a:rPr>
              <a:t>Drop off and Pickup</a:t>
            </a:r>
            <a:endParaRPr sz="3600" b="1" u="sng">
              <a:solidFill>
                <a:srgbClr val="FFFFFF"/>
              </a:solidFill>
            </a:endParaRPr>
          </a:p>
        </p:txBody>
      </p:sp>
      <p:sp>
        <p:nvSpPr>
          <p:cNvPr id="125" name="Google Shape;12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1.  All parents or guardians leaving children in the nursery and children’s divisions shall follow these procedures to assure proper drop off and pickup.</a:t>
            </a:r>
            <a:endParaRPr>
              <a:solidFill>
                <a:srgbClr val="FFFFFF"/>
              </a:solidFill>
            </a:endParaRPr>
          </a:p>
          <a:p>
            <a:pPr marL="0" lvl="0" indent="0" algn="l" rtl="0">
              <a:spcBef>
                <a:spcPts val="1600"/>
              </a:spcBef>
              <a:spcAft>
                <a:spcPts val="0"/>
              </a:spcAft>
              <a:buNone/>
            </a:pPr>
            <a:r>
              <a:rPr lang="en">
                <a:solidFill>
                  <a:srgbClr val="FFFFFF"/>
                </a:solidFill>
              </a:rPr>
              <a:t>2.  All parents or guardians are to complete a Registration Form for their children which shall be kept on file with the Director of Children’s Ministries. The form will ask for the child’s name, parent(s) or guardian(s), home address, medical information (which should include allergies and medical conditions) and a cell phone number where the parent or guardian can be reached. </a:t>
            </a:r>
            <a:endParaRPr>
              <a:solidFill>
                <a:srgbClr val="FFFFFF"/>
              </a:solidFill>
            </a:endParaRPr>
          </a:p>
          <a:p>
            <a:pPr marL="0" lvl="0" indent="0" algn="l" rtl="0">
              <a:spcBef>
                <a:spcPts val="1600"/>
              </a:spcBef>
              <a:spcAft>
                <a:spcPts val="1600"/>
              </a:spcAft>
              <a:buClr>
                <a:schemeClr val="dk1"/>
              </a:buClr>
              <a:buSzPts val="1100"/>
              <a:buFont typeface="Arial"/>
              <a:buNone/>
            </a:pPr>
            <a:r>
              <a:rPr lang="en">
                <a:solidFill>
                  <a:schemeClr val="lt1"/>
                </a:solidFill>
              </a:rPr>
              <a:t>3.  It is the responsibility of the parent or guardian to indicate to the Director of Children’s Ministries if there are any custody concerns regarding the release of the child, and, if this is the case, a copy of the custody order will be required. </a:t>
            </a:r>
            <a:endParaRPr>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29"/>
        <p:cNvGrpSpPr/>
        <p:nvPr/>
      </p:nvGrpSpPr>
      <p:grpSpPr>
        <a:xfrm>
          <a:off x="0" y="0"/>
          <a:ext cx="0" cy="0"/>
          <a:chOff x="0" y="0"/>
          <a:chExt cx="0" cy="0"/>
        </a:xfrm>
      </p:grpSpPr>
      <p:sp>
        <p:nvSpPr>
          <p:cNvPr id="130" name="Google Shape;130;p25"/>
          <p:cNvSpPr txBox="1">
            <a:spLocks noGrp="1"/>
          </p:cNvSpPr>
          <p:nvPr>
            <p:ph type="body" idx="1"/>
          </p:nvPr>
        </p:nvSpPr>
        <p:spPr>
          <a:xfrm>
            <a:off x="358375" y="256350"/>
            <a:ext cx="8520600" cy="457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4. All nursery children will wear a sticker (to be worn on the back of shirt) for identification. The parent/guardian will check in their child and verify all information is correct including a phone number where the parent can be reached. </a:t>
            </a:r>
            <a:endParaRPr dirty="0">
              <a:solidFill>
                <a:srgbClr val="FFFFFF"/>
              </a:solidFill>
            </a:endParaRPr>
          </a:p>
          <a:p>
            <a:pPr marL="0" lvl="0" indent="0" algn="l" rtl="0">
              <a:spcBef>
                <a:spcPts val="1600"/>
              </a:spcBef>
              <a:spcAft>
                <a:spcPts val="0"/>
              </a:spcAft>
              <a:buNone/>
            </a:pPr>
            <a:r>
              <a:rPr lang="en" dirty="0">
                <a:solidFill>
                  <a:srgbClr val="FFFFFF"/>
                </a:solidFill>
              </a:rPr>
              <a:t>5. Parents or other adults who bring children to FUMC are encouraged to remain on the property while their children are signed into FUMC ministries. Persons who leave the property while the children for whom they are responsible are signed into classes or events will provide emergency contact information. Parents of nursery age children are required to remain on the property.</a:t>
            </a:r>
            <a:endParaRPr dirty="0">
              <a:solidFill>
                <a:srgbClr val="FFFFFF"/>
              </a:solidFill>
            </a:endParaRPr>
          </a:p>
          <a:p>
            <a:pPr marL="0" lvl="0" indent="0" algn="l" rtl="0">
              <a:spcBef>
                <a:spcPts val="1600"/>
              </a:spcBef>
              <a:spcAft>
                <a:spcPts val="1600"/>
              </a:spcAft>
              <a:buClr>
                <a:schemeClr val="dk1"/>
              </a:buClr>
              <a:buSzPts val="1100"/>
              <a:buFont typeface="Arial"/>
              <a:buNone/>
            </a:pPr>
            <a:r>
              <a:rPr lang="en" dirty="0">
                <a:solidFill>
                  <a:schemeClr val="lt1"/>
                </a:solidFill>
              </a:rPr>
              <a:t>6. The only person allowed to pick up a child will be the parent/guardian who dropped off the child unless other arrangements are made when the child is dropped off. In this situation, if the person picking up the child is unknown to the nursery/children’s division workers, he/she will need to show a picture identification to the workers. </a:t>
            </a:r>
            <a:endParaRPr dirty="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34"/>
        <p:cNvGrpSpPr/>
        <p:nvPr/>
      </p:nvGrpSpPr>
      <p:grpSpPr>
        <a:xfrm>
          <a:off x="0" y="0"/>
          <a:ext cx="0" cy="0"/>
          <a:chOff x="0" y="0"/>
          <a:chExt cx="0" cy="0"/>
        </a:xfrm>
      </p:grpSpPr>
      <p:sp>
        <p:nvSpPr>
          <p:cNvPr id="135" name="Google Shape;135;p26"/>
          <p:cNvSpPr txBox="1">
            <a:spLocks noGrp="1"/>
          </p:cNvSpPr>
          <p:nvPr>
            <p:ph type="body" idx="1"/>
          </p:nvPr>
        </p:nvSpPr>
        <p:spPr>
          <a:xfrm>
            <a:off x="311700" y="471025"/>
            <a:ext cx="8520600" cy="41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7. Children not currently signed into a classroom or children’s event are the responsibility of their parents and must be attended to by their parents. Children must be supervised at all times while on church property.</a:t>
            </a:r>
            <a:endParaRPr>
              <a:solidFill>
                <a:srgbClr val="FFFFFF"/>
              </a:solidFill>
            </a:endParaRPr>
          </a:p>
          <a:p>
            <a:pPr marL="0" lvl="0" indent="0" algn="l" rtl="0">
              <a:spcBef>
                <a:spcPts val="1600"/>
              </a:spcBef>
              <a:spcAft>
                <a:spcPts val="0"/>
              </a:spcAft>
              <a:buNone/>
            </a:pPr>
            <a:r>
              <a:rPr lang="en">
                <a:solidFill>
                  <a:srgbClr val="FFFFFF"/>
                </a:solidFill>
              </a:rPr>
              <a:t>8. Workers shall wear identification while working on campus in a ministry. This I.D. will be in the form of an official First Church name tag, special shirt, vest, etc. The I.D. will signify that the worker is approved under this policy.</a:t>
            </a:r>
            <a:endParaRPr>
              <a:solidFill>
                <a:srgbClr val="FFFFFF"/>
              </a:solidFill>
            </a:endParaRPr>
          </a:p>
          <a:p>
            <a:pPr marL="0" lvl="0" indent="0" algn="l" rtl="0">
              <a:spcBef>
                <a:spcPts val="1600"/>
              </a:spcBef>
              <a:spcAft>
                <a:spcPts val="0"/>
              </a:spcAft>
              <a:buNone/>
            </a:pPr>
            <a:endParaRPr>
              <a:solidFill>
                <a:srgbClr val="FFFFFF"/>
              </a:solidFill>
            </a:endParaRPr>
          </a:p>
          <a:p>
            <a:pPr marL="0" lvl="0" indent="0" algn="ctr" rtl="0">
              <a:spcBef>
                <a:spcPts val="1600"/>
              </a:spcBef>
              <a:spcAft>
                <a:spcPts val="1600"/>
              </a:spcAft>
              <a:buNone/>
            </a:pPr>
            <a:r>
              <a:rPr lang="en" i="1">
                <a:solidFill>
                  <a:srgbClr val="FFFFFF"/>
                </a:solidFill>
              </a:rPr>
              <a:t>Only trained, assigned workers/volunteers will be allowed in the nursery/children’s division rooms.  No other individuals will be allowed in these areas without an identified need and the approval of the Director of Children’s Ministries.</a:t>
            </a:r>
            <a:endParaRPr i="1">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39"/>
        <p:cNvGrpSpPr/>
        <p:nvPr/>
      </p:nvGrpSpPr>
      <p:grpSpPr>
        <a:xfrm>
          <a:off x="0" y="0"/>
          <a:ext cx="0" cy="0"/>
          <a:chOff x="0" y="0"/>
          <a:chExt cx="0" cy="0"/>
        </a:xfrm>
      </p:grpSpPr>
      <p:sp>
        <p:nvSpPr>
          <p:cNvPr id="140" name="Google Shape;14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rgbClr val="FFFFFF"/>
                </a:solidFill>
              </a:rPr>
              <a:t>Providing Adequate Personnel:</a:t>
            </a:r>
            <a:endParaRPr sz="3600" b="1" u="sng">
              <a:solidFill>
                <a:srgbClr val="FFFFFF"/>
              </a:solidFill>
            </a:endParaRPr>
          </a:p>
        </p:txBody>
      </p:sp>
      <p:sp>
        <p:nvSpPr>
          <p:cNvPr id="141" name="Google Shape;141;p27"/>
          <p:cNvSpPr txBox="1">
            <a:spLocks noGrp="1"/>
          </p:cNvSpPr>
          <p:nvPr>
            <p:ph type="body" idx="1"/>
          </p:nvPr>
        </p:nvSpPr>
        <p:spPr>
          <a:xfrm>
            <a:off x="311700" y="1264400"/>
            <a:ext cx="8520600" cy="36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1. On-site programs that involve Nursery and Elementary age children will include supervisory personnel according to the ratios under the “Two Adult Rule.” </a:t>
            </a:r>
            <a:endParaRPr dirty="0">
              <a:solidFill>
                <a:schemeClr val="lt1"/>
              </a:solidFill>
            </a:endParaRPr>
          </a:p>
          <a:p>
            <a:pPr marL="914400" lvl="0" indent="0" algn="l" rtl="0">
              <a:spcBef>
                <a:spcPts val="1600"/>
              </a:spcBef>
              <a:spcAft>
                <a:spcPts val="0"/>
              </a:spcAft>
              <a:buClr>
                <a:schemeClr val="dk1"/>
              </a:buClr>
              <a:buSzPts val="1100"/>
              <a:buFont typeface="Arial"/>
              <a:buNone/>
            </a:pPr>
            <a:r>
              <a:rPr lang="en" dirty="0">
                <a:solidFill>
                  <a:schemeClr val="lt1"/>
                </a:solidFill>
              </a:rPr>
              <a:t>a. Children Infant </a:t>
            </a:r>
            <a:r>
              <a:rPr lang="en-US" dirty="0">
                <a:solidFill>
                  <a:schemeClr val="lt1"/>
                </a:solidFill>
              </a:rPr>
              <a:t>through </a:t>
            </a:r>
            <a:r>
              <a:rPr lang="en" dirty="0">
                <a:solidFill>
                  <a:schemeClr val="lt1"/>
                </a:solidFill>
              </a:rPr>
              <a:t>2 Years of age	1 adult to 4 children</a:t>
            </a:r>
            <a:endParaRPr dirty="0">
              <a:solidFill>
                <a:schemeClr val="lt1"/>
              </a:solidFill>
            </a:endParaRPr>
          </a:p>
          <a:p>
            <a:pPr marL="914400" lvl="0" indent="0" algn="l" rtl="0">
              <a:spcBef>
                <a:spcPts val="1600"/>
              </a:spcBef>
              <a:spcAft>
                <a:spcPts val="0"/>
              </a:spcAft>
              <a:buClr>
                <a:schemeClr val="dk1"/>
              </a:buClr>
              <a:buSzPts val="1100"/>
              <a:buFont typeface="Arial"/>
              <a:buNone/>
            </a:pPr>
            <a:r>
              <a:rPr lang="en" dirty="0">
                <a:solidFill>
                  <a:schemeClr val="lt1"/>
                </a:solidFill>
              </a:rPr>
              <a:t>b. Children Pre-School (3-5 years)		1 adult to 8 children</a:t>
            </a:r>
            <a:endParaRPr dirty="0">
              <a:solidFill>
                <a:schemeClr val="lt1"/>
              </a:solidFill>
            </a:endParaRPr>
          </a:p>
          <a:p>
            <a:pPr marL="914400" lvl="0" indent="0" algn="l" rtl="0">
              <a:spcBef>
                <a:spcPts val="1600"/>
              </a:spcBef>
              <a:spcAft>
                <a:spcPts val="0"/>
              </a:spcAft>
              <a:buClr>
                <a:schemeClr val="dk1"/>
              </a:buClr>
              <a:buSzPts val="1100"/>
              <a:buFont typeface="Arial"/>
              <a:buNone/>
            </a:pPr>
            <a:r>
              <a:rPr lang="en" dirty="0">
                <a:solidFill>
                  <a:schemeClr val="lt1"/>
                </a:solidFill>
              </a:rPr>
              <a:t>c. Children Kindergarten - 5th Grade	1 adult to 12 children</a:t>
            </a:r>
            <a:endParaRPr dirty="0"/>
          </a:p>
          <a:p>
            <a:pPr marL="0" lvl="0" indent="0" algn="l" rtl="0">
              <a:spcBef>
                <a:spcPts val="1600"/>
              </a:spcBef>
              <a:spcAft>
                <a:spcPts val="0"/>
              </a:spcAft>
              <a:buNone/>
            </a:pPr>
            <a:endParaRPr dirty="0">
              <a:solidFill>
                <a:srgbClr val="FFFFFF"/>
              </a:solidFill>
            </a:endParaRPr>
          </a:p>
          <a:p>
            <a:pPr marL="0" lvl="0" indent="0" algn="l" rtl="0">
              <a:spcBef>
                <a:spcPts val="1600"/>
              </a:spcBef>
              <a:spcAft>
                <a:spcPts val="1600"/>
              </a:spcAft>
              <a:buNone/>
            </a:pPr>
            <a:endParaRPr dirty="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45"/>
        <p:cNvGrpSpPr/>
        <p:nvPr/>
      </p:nvGrpSpPr>
      <p:grpSpPr>
        <a:xfrm>
          <a:off x="0" y="0"/>
          <a:ext cx="0" cy="0"/>
          <a:chOff x="0" y="0"/>
          <a:chExt cx="0" cy="0"/>
        </a:xfrm>
      </p:grpSpPr>
      <p:sp>
        <p:nvSpPr>
          <p:cNvPr id="146" name="Google Shape;146;p28"/>
          <p:cNvSpPr txBox="1">
            <a:spLocks noGrp="1"/>
          </p:cNvSpPr>
          <p:nvPr>
            <p:ph type="body" idx="1"/>
          </p:nvPr>
        </p:nvSpPr>
        <p:spPr>
          <a:xfrm>
            <a:off x="311700" y="411750"/>
            <a:ext cx="8520600" cy="445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2. Off-site programs that involve children will include supervisory personnel according to the following ratios:</a:t>
            </a:r>
            <a:endParaRPr lang="en-US" dirty="0">
              <a:solidFill>
                <a:srgbClr val="FFFFFF"/>
              </a:solidFill>
            </a:endParaRPr>
          </a:p>
          <a:p>
            <a:pPr marL="0" lvl="0" indent="0" algn="l" rtl="0">
              <a:spcBef>
                <a:spcPts val="0"/>
              </a:spcBef>
              <a:spcAft>
                <a:spcPts val="0"/>
              </a:spcAft>
              <a:buNone/>
            </a:pPr>
            <a:endParaRPr lang="en-US" dirty="0">
              <a:solidFill>
                <a:srgbClr val="FFFFFF"/>
              </a:solidFill>
            </a:endParaRPr>
          </a:p>
          <a:p>
            <a:pPr marL="0" lvl="0" indent="0" algn="l" rtl="0">
              <a:spcBef>
                <a:spcPts val="0"/>
              </a:spcBef>
              <a:spcAft>
                <a:spcPts val="0"/>
              </a:spcAft>
              <a:buNone/>
            </a:pPr>
            <a:r>
              <a:rPr lang="en-US" dirty="0">
                <a:solidFill>
                  <a:srgbClr val="FFFFFF"/>
                </a:solidFill>
              </a:rPr>
              <a:t>a. </a:t>
            </a:r>
            <a:r>
              <a:rPr lang="en" dirty="0">
                <a:solidFill>
                  <a:srgbClr val="FFFFFF"/>
                </a:solidFill>
              </a:rPr>
              <a:t>Children Pre-school (3-5 years)	</a:t>
            </a:r>
            <a:r>
              <a:rPr lang="en-US" dirty="0">
                <a:solidFill>
                  <a:srgbClr val="FFFFFF"/>
                </a:solidFill>
              </a:rPr>
              <a:t>	</a:t>
            </a:r>
            <a:r>
              <a:rPr lang="en" dirty="0">
                <a:solidFill>
                  <a:srgbClr val="FFFFFF"/>
                </a:solidFill>
              </a:rPr>
              <a:t>2 adults to 10 children max</a:t>
            </a:r>
            <a:endParaRPr dirty="0">
              <a:solidFill>
                <a:srgbClr val="FFFFFF"/>
              </a:solidFill>
            </a:endParaRPr>
          </a:p>
          <a:p>
            <a:pPr marL="0" lvl="0" indent="0" algn="l" rtl="0">
              <a:spcBef>
                <a:spcPts val="1600"/>
              </a:spcBef>
              <a:spcAft>
                <a:spcPts val="0"/>
              </a:spcAft>
              <a:buNone/>
            </a:pPr>
            <a:r>
              <a:rPr lang="en" dirty="0">
                <a:solidFill>
                  <a:srgbClr val="FFFFFF"/>
                </a:solidFill>
              </a:rPr>
              <a:t>					3 adults to 15 children max</a:t>
            </a:r>
            <a:endParaRPr dirty="0">
              <a:solidFill>
                <a:srgbClr val="FFFFFF"/>
              </a:solidFill>
            </a:endParaRPr>
          </a:p>
          <a:p>
            <a:pPr marL="0" lvl="0" indent="0" algn="l" rtl="0">
              <a:spcBef>
                <a:spcPts val="1600"/>
              </a:spcBef>
              <a:spcAft>
                <a:spcPts val="0"/>
              </a:spcAft>
              <a:buNone/>
            </a:pPr>
            <a:r>
              <a:rPr lang="en" dirty="0">
                <a:solidFill>
                  <a:srgbClr val="FFFFFF"/>
                </a:solidFill>
              </a:rPr>
              <a:t>				</a:t>
            </a:r>
            <a:r>
              <a:rPr lang="en-US" dirty="0">
                <a:solidFill>
                  <a:srgbClr val="FFFFFF"/>
                </a:solidFill>
              </a:rPr>
              <a:t>	</a:t>
            </a:r>
            <a:r>
              <a:rPr lang="en" dirty="0">
                <a:solidFill>
                  <a:srgbClr val="FFFFFF"/>
                </a:solidFill>
              </a:rPr>
              <a:t>4 adults to 20 children max</a:t>
            </a:r>
            <a:endParaRPr dirty="0">
              <a:solidFill>
                <a:srgbClr val="FFFFFF"/>
              </a:solidFill>
            </a:endParaRPr>
          </a:p>
          <a:p>
            <a:pPr marL="0" lvl="0" indent="0" algn="l" rtl="0">
              <a:spcBef>
                <a:spcPts val="1600"/>
              </a:spcBef>
              <a:spcAft>
                <a:spcPts val="0"/>
              </a:spcAft>
              <a:buNone/>
            </a:pPr>
            <a:r>
              <a:rPr lang="en" dirty="0">
                <a:solidFill>
                  <a:srgbClr val="FFFFFF"/>
                </a:solidFill>
              </a:rPr>
              <a:t>b. Children Kindergarten - 5th Grade	2 adults to 16 children max</a:t>
            </a:r>
            <a:endParaRPr dirty="0">
              <a:solidFill>
                <a:srgbClr val="FFFFFF"/>
              </a:solidFill>
            </a:endParaRPr>
          </a:p>
          <a:p>
            <a:pPr marL="0" lvl="0" indent="0" algn="l" rtl="0">
              <a:spcBef>
                <a:spcPts val="1600"/>
              </a:spcBef>
              <a:spcAft>
                <a:spcPts val="0"/>
              </a:spcAft>
              <a:buNone/>
            </a:pPr>
            <a:r>
              <a:rPr lang="en" dirty="0">
                <a:solidFill>
                  <a:srgbClr val="FFFFFF"/>
                </a:solidFill>
              </a:rPr>
              <a:t>					3 adults to 24 children max</a:t>
            </a:r>
            <a:endParaRPr dirty="0">
              <a:solidFill>
                <a:srgbClr val="FFFFFF"/>
              </a:solidFill>
            </a:endParaRPr>
          </a:p>
          <a:p>
            <a:pPr marL="0" lvl="0" indent="0" algn="l" rtl="0">
              <a:spcBef>
                <a:spcPts val="1600"/>
              </a:spcBef>
              <a:spcAft>
                <a:spcPts val="0"/>
              </a:spcAft>
              <a:buNone/>
            </a:pPr>
            <a:r>
              <a:rPr lang="en" dirty="0">
                <a:solidFill>
                  <a:srgbClr val="FFFFFF"/>
                </a:solidFill>
              </a:rPr>
              <a:t>					4 adults to 32 children max</a:t>
            </a:r>
            <a:endParaRPr dirty="0">
              <a:solidFill>
                <a:srgbClr val="FFFFFF"/>
              </a:solidFill>
            </a:endParaRPr>
          </a:p>
          <a:p>
            <a:pPr marL="0" lvl="0" indent="0" algn="l" rtl="0">
              <a:spcBef>
                <a:spcPts val="1600"/>
              </a:spcBef>
              <a:spcAft>
                <a:spcPts val="0"/>
              </a:spcAft>
              <a:buClr>
                <a:schemeClr val="dk1"/>
              </a:buClr>
              <a:buSzPts val="1100"/>
              <a:buFont typeface="Arial"/>
              <a:buNone/>
            </a:pPr>
            <a:r>
              <a:rPr lang="en" dirty="0">
                <a:solidFill>
                  <a:schemeClr val="lt1"/>
                </a:solidFill>
              </a:rPr>
              <a:t>*No children under the age of 3 will be transported off site. </a:t>
            </a:r>
            <a:endParaRPr dirty="0">
              <a:solidFill>
                <a:srgbClr val="FFFFFF"/>
              </a:solidFill>
            </a:endParaRPr>
          </a:p>
          <a:p>
            <a:pPr marL="457200" lvl="0" indent="0" algn="l" rtl="0">
              <a:spcBef>
                <a:spcPts val="1600"/>
              </a:spcBef>
              <a:spcAft>
                <a:spcPts val="0"/>
              </a:spcAft>
              <a:buNone/>
            </a:pPr>
            <a:endParaRPr dirty="0">
              <a:solidFill>
                <a:srgbClr val="FFFFFF"/>
              </a:solidFill>
            </a:endParaRPr>
          </a:p>
          <a:p>
            <a:pPr marL="0" lvl="0" indent="0" algn="l" rtl="0">
              <a:spcBef>
                <a:spcPts val="1600"/>
              </a:spcBef>
              <a:spcAft>
                <a:spcPts val="1600"/>
              </a:spcAft>
              <a:buNone/>
            </a:pPr>
            <a:endParaRPr dirty="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9828"/>
            <a:ext cx="9144000" cy="6858000"/>
          </a:xfrm>
          <a:prstGeom prst="rect">
            <a:avLst/>
          </a:prstGeom>
        </p:spPr>
      </p:pic>
      <p:sp>
        <p:nvSpPr>
          <p:cNvPr id="152" name="Google Shape;152;p29"/>
          <p:cNvSpPr txBox="1">
            <a:spLocks noGrp="1"/>
          </p:cNvSpPr>
          <p:nvPr>
            <p:ph type="ctrTitle" idx="4294967295"/>
          </p:nvPr>
        </p:nvSpPr>
        <p:spPr>
          <a:xfrm>
            <a:off x="311700" y="4004825"/>
            <a:ext cx="8520600" cy="9660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sz="5200" dirty="0">
                <a:latin typeface="Impact"/>
                <a:ea typeface="Impact"/>
                <a:cs typeface="Impact"/>
                <a:sym typeface="Impact"/>
              </a:rPr>
              <a:t>Weekday School Division</a:t>
            </a:r>
            <a:endParaRPr sz="5200" dirty="0">
              <a:latin typeface="Impact"/>
              <a:ea typeface="Impact"/>
              <a:cs typeface="Impact"/>
              <a:sym typeface="Impac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dirty="0">
                <a:solidFill>
                  <a:srgbClr val="FFFFFF"/>
                </a:solidFill>
              </a:rPr>
              <a:t>Weekday School Division</a:t>
            </a:r>
            <a:endParaRPr sz="3600" b="1" u="sng" dirty="0">
              <a:solidFill>
                <a:srgbClr val="FFFFFF"/>
              </a:solidFill>
            </a:endParaRPr>
          </a:p>
        </p:txBody>
      </p:sp>
      <p:sp>
        <p:nvSpPr>
          <p:cNvPr id="158" name="Google Shape;158;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These procedures cover the activities in the First United Methodist Church Weekday School. The weekday school offers the following classes:</a:t>
            </a:r>
            <a:endParaRPr dirty="0">
              <a:solidFill>
                <a:srgbClr val="FFFFFF"/>
              </a:solidFill>
            </a:endParaRPr>
          </a:p>
          <a:p>
            <a:pPr marL="0" lvl="0" indent="0" algn="l" rtl="0">
              <a:spcBef>
                <a:spcPts val="1600"/>
              </a:spcBef>
              <a:spcAft>
                <a:spcPts val="0"/>
              </a:spcAft>
              <a:buNone/>
            </a:pPr>
            <a:r>
              <a:rPr lang="en" dirty="0">
                <a:solidFill>
                  <a:srgbClr val="FFFFFF"/>
                </a:solidFill>
              </a:rPr>
              <a:t>Creative Beginnings		Toddlers - 23 Months</a:t>
            </a:r>
            <a:endParaRPr dirty="0">
              <a:solidFill>
                <a:srgbClr val="FFFFFF"/>
              </a:solidFill>
            </a:endParaRPr>
          </a:p>
          <a:p>
            <a:pPr marL="0" lvl="0" indent="0" algn="l" rtl="0">
              <a:spcBef>
                <a:spcPts val="1600"/>
              </a:spcBef>
              <a:spcAft>
                <a:spcPts val="0"/>
              </a:spcAft>
              <a:buNone/>
            </a:pPr>
            <a:r>
              <a:rPr lang="en" dirty="0">
                <a:solidFill>
                  <a:srgbClr val="FFFFFF"/>
                </a:solidFill>
              </a:rPr>
              <a:t>Little Learners			2 Years - 3 Years</a:t>
            </a:r>
            <a:endParaRPr dirty="0">
              <a:solidFill>
                <a:srgbClr val="FFFFFF"/>
              </a:solidFill>
            </a:endParaRPr>
          </a:p>
          <a:p>
            <a:pPr marL="0" lvl="0" indent="0" algn="l" rtl="0">
              <a:spcBef>
                <a:spcPts val="1600"/>
              </a:spcBef>
              <a:spcAft>
                <a:spcPts val="0"/>
              </a:spcAft>
              <a:buNone/>
            </a:pPr>
            <a:r>
              <a:rPr lang="en" dirty="0">
                <a:solidFill>
                  <a:srgbClr val="FFFFFF"/>
                </a:solidFill>
              </a:rPr>
              <a:t>Building Blocks			3 Years - 4 Years</a:t>
            </a:r>
            <a:endParaRPr dirty="0">
              <a:solidFill>
                <a:srgbClr val="FFFFFF"/>
              </a:solidFill>
            </a:endParaRPr>
          </a:p>
          <a:p>
            <a:pPr marL="0" lvl="0" indent="0" algn="l" rtl="0">
              <a:spcBef>
                <a:spcPts val="1600"/>
              </a:spcBef>
              <a:spcAft>
                <a:spcPts val="0"/>
              </a:spcAft>
              <a:buNone/>
            </a:pPr>
            <a:r>
              <a:rPr lang="en" dirty="0">
                <a:solidFill>
                  <a:srgbClr val="FFFFFF"/>
                </a:solidFill>
              </a:rPr>
              <a:t>Explorers			4 Years - 5 Years</a:t>
            </a:r>
            <a:endParaRPr lang="en-US" dirty="0">
              <a:solidFill>
                <a:srgbClr val="FFFFFF"/>
              </a:solidFill>
            </a:endParaRPr>
          </a:p>
          <a:p>
            <a:pPr marL="0" lvl="0" indent="0" algn="l" rtl="0">
              <a:spcBef>
                <a:spcPts val="1600"/>
              </a:spcBef>
              <a:spcAft>
                <a:spcPts val="1600"/>
              </a:spcAft>
              <a:buNone/>
            </a:pPr>
            <a:r>
              <a:rPr lang="en-US" dirty="0">
                <a:solidFill>
                  <a:srgbClr val="FFFFFF"/>
                </a:solidFill>
              </a:rPr>
              <a:t>Trailblazers			5 Years - 7 Years</a:t>
            </a:r>
            <a:endParaRPr dirty="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rgbClr val="FFFFFF"/>
                </a:solidFill>
              </a:rPr>
              <a:t>Drop Off and Pickup</a:t>
            </a:r>
            <a:endParaRPr sz="3600" b="1" u="sng">
              <a:solidFill>
                <a:srgbClr val="FFFFFF"/>
              </a:solidFill>
            </a:endParaRPr>
          </a:p>
        </p:txBody>
      </p:sp>
      <p:sp>
        <p:nvSpPr>
          <p:cNvPr id="164" name="Google Shape;164;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1. All parents or guardians leaving children at the weekday school shall follow these procedures to assure proper drop off and pickup.</a:t>
            </a:r>
            <a:endParaRPr dirty="0">
              <a:solidFill>
                <a:srgbClr val="FFFFFF"/>
              </a:solidFill>
            </a:endParaRPr>
          </a:p>
          <a:p>
            <a:pPr marL="0" lvl="0" indent="0" algn="l" rtl="0">
              <a:spcBef>
                <a:spcPts val="1600"/>
              </a:spcBef>
              <a:spcAft>
                <a:spcPts val="0"/>
              </a:spcAft>
              <a:buNone/>
            </a:pPr>
            <a:r>
              <a:rPr lang="en" dirty="0">
                <a:solidFill>
                  <a:srgbClr val="FFFFFF"/>
                </a:solidFill>
              </a:rPr>
              <a:t>2. All parents or guardians are to complete an Enrollment Form for their children which shall be kept on file with the Director of Weekday School. The form will ask for the child’s name, parent or guardian, home address, medical information (which should include allergies and medical conditions), emergency contact, approved pick-up adults, and a cell phone number where the parent or guardian can be reached. </a:t>
            </a:r>
            <a:endParaRPr dirty="0">
              <a:solidFill>
                <a:srgbClr val="FFFFFF"/>
              </a:solidFill>
            </a:endParaRPr>
          </a:p>
          <a:p>
            <a:pPr marL="0" lvl="0" indent="0" algn="l" rtl="0">
              <a:spcBef>
                <a:spcPts val="1600"/>
              </a:spcBef>
              <a:spcAft>
                <a:spcPts val="160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68"/>
        <p:cNvGrpSpPr/>
        <p:nvPr/>
      </p:nvGrpSpPr>
      <p:grpSpPr>
        <a:xfrm>
          <a:off x="0" y="0"/>
          <a:ext cx="0" cy="0"/>
          <a:chOff x="0" y="0"/>
          <a:chExt cx="0" cy="0"/>
        </a:xfrm>
      </p:grpSpPr>
      <p:sp>
        <p:nvSpPr>
          <p:cNvPr id="169" name="Google Shape;169;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FFFFFF"/>
                </a:solidFill>
              </a:rPr>
              <a:t>3. It is the responsibility of the parent or guardian to indicate to the Director of Weekday School if there are any custody concerns regarding the release of the child, and, if this is the case, a copy of the custody order will be required. </a:t>
            </a:r>
            <a:endParaRPr dirty="0">
              <a:solidFill>
                <a:srgbClr val="FFFFFF"/>
              </a:solidFill>
            </a:endParaRPr>
          </a:p>
          <a:p>
            <a:pPr marL="0" lvl="0" indent="0" algn="l" rtl="0">
              <a:spcBef>
                <a:spcPts val="1600"/>
              </a:spcBef>
              <a:spcAft>
                <a:spcPts val="1600"/>
              </a:spcAft>
              <a:buNone/>
            </a:pPr>
            <a:r>
              <a:rPr lang="en" dirty="0">
                <a:solidFill>
                  <a:srgbClr val="FFFFFF"/>
                </a:solidFill>
              </a:rPr>
              <a:t>4. The only person allowed to pick up a child will be the parent/guardian or individuals listed on the Enrollment Form, In this situation, if the person picking up the child is unknown to the preschool staff, he/she will need to show a picture identification to the workers. </a:t>
            </a:r>
            <a:endParaRPr dirty="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4298250" y="983425"/>
            <a:ext cx="4583400" cy="364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FFFFFF"/>
                </a:solidFill>
              </a:rPr>
              <a:t>The Safe Sanctuary Policy is a comprehensive and holistic effort for the benefit of the entire FUMC congregation as well as all visitors and participants in our programs and events. Every staff member and volunteer will be expected to conduct his/her responsibilities and tasks with complete adherence to the guidelines outlined within our policy manual.</a:t>
            </a:r>
            <a:endParaRPr>
              <a:solidFill>
                <a:srgbClr val="FFFFFF"/>
              </a:solidFill>
            </a:endParaRPr>
          </a:p>
        </p:txBody>
      </p:sp>
      <p:pic>
        <p:nvPicPr>
          <p:cNvPr id="62" name="Google Shape;62;p14"/>
          <p:cNvPicPr preferRelativeResize="0"/>
          <p:nvPr/>
        </p:nvPicPr>
        <p:blipFill>
          <a:blip r:embed="rId5">
            <a:alphaModFix/>
          </a:blip>
          <a:stretch>
            <a:fillRect/>
          </a:stretch>
        </p:blipFill>
        <p:spPr>
          <a:xfrm>
            <a:off x="311688" y="0"/>
            <a:ext cx="3857626" cy="5143501"/>
          </a:xfrm>
          <a:prstGeom prst="rect">
            <a:avLst/>
          </a:prstGeom>
          <a:noFill/>
          <a:ln>
            <a:noFill/>
          </a:ln>
        </p:spPr>
      </p:pic>
      <p:pic>
        <p:nvPicPr>
          <p:cNvPr id="3" name="Online Media 2" descr="slide2_updated.mp3">
            <a:hlinkClick r:id="" action="ppaction://media"/>
            <a:extLst>
              <a:ext uri="{FF2B5EF4-FFF2-40B4-BE49-F238E27FC236}">
                <a16:creationId xmlns:a16="http://schemas.microsoft.com/office/drawing/2014/main" id="{E6003DAA-8854-EA44-996E-ED0ACC3F03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7786" y="41600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rgbClr val="FFFFFF"/>
                </a:solidFill>
              </a:rPr>
              <a:t>Providing Adequate Personnel:</a:t>
            </a:r>
            <a:endParaRPr sz="3600" b="1" u="sng">
              <a:solidFill>
                <a:srgbClr val="FFFFFF"/>
              </a:solidFill>
            </a:endParaRPr>
          </a:p>
        </p:txBody>
      </p:sp>
      <p:sp>
        <p:nvSpPr>
          <p:cNvPr id="175" name="Google Shape;175;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1. On-site programs that involve preschool age children will include supervisory personnel according to the following ratios under the “Two Adult Rule”</a:t>
            </a:r>
            <a:endParaRPr dirty="0">
              <a:solidFill>
                <a:srgbClr val="FFFFFF"/>
              </a:solidFill>
            </a:endParaRPr>
          </a:p>
          <a:p>
            <a:pPr marL="914400" lvl="0" indent="0" algn="l" rtl="0">
              <a:spcBef>
                <a:spcPts val="1600"/>
              </a:spcBef>
              <a:spcAft>
                <a:spcPts val="0"/>
              </a:spcAft>
              <a:buNone/>
            </a:pPr>
            <a:r>
              <a:rPr lang="en" dirty="0">
                <a:solidFill>
                  <a:srgbClr val="FFFFFF"/>
                </a:solidFill>
              </a:rPr>
              <a:t>a. One-Year-Olds			2 adults to 10 children</a:t>
            </a:r>
            <a:endParaRPr dirty="0">
              <a:solidFill>
                <a:srgbClr val="FFFFFF"/>
              </a:solidFill>
            </a:endParaRPr>
          </a:p>
          <a:p>
            <a:pPr marL="914400" lvl="0" indent="0" algn="l" rtl="0">
              <a:spcBef>
                <a:spcPts val="1600"/>
              </a:spcBef>
              <a:spcAft>
                <a:spcPts val="0"/>
              </a:spcAft>
              <a:buNone/>
            </a:pPr>
            <a:r>
              <a:rPr lang="en" dirty="0">
                <a:solidFill>
                  <a:srgbClr val="FFFFFF"/>
                </a:solidFill>
              </a:rPr>
              <a:t>b. Two-Year-Olds			2 adults to 12 children</a:t>
            </a:r>
            <a:endParaRPr dirty="0">
              <a:solidFill>
                <a:srgbClr val="FFFFFF"/>
              </a:solidFill>
            </a:endParaRPr>
          </a:p>
          <a:p>
            <a:pPr marL="914400" lvl="0" indent="0" algn="l" rtl="0">
              <a:spcBef>
                <a:spcPts val="1600"/>
              </a:spcBef>
              <a:spcAft>
                <a:spcPts val="0"/>
              </a:spcAft>
              <a:buNone/>
            </a:pPr>
            <a:r>
              <a:rPr lang="en" dirty="0">
                <a:solidFill>
                  <a:srgbClr val="FFFFFF"/>
                </a:solidFill>
              </a:rPr>
              <a:t>c. Three-Year-Olds		2 adults to 14 children</a:t>
            </a:r>
            <a:endParaRPr dirty="0">
              <a:solidFill>
                <a:srgbClr val="FFFFFF"/>
              </a:solidFill>
            </a:endParaRPr>
          </a:p>
          <a:p>
            <a:pPr marL="914400" lvl="0" indent="0" algn="l" rtl="0">
              <a:spcBef>
                <a:spcPts val="1600"/>
              </a:spcBef>
              <a:spcAft>
                <a:spcPts val="0"/>
              </a:spcAft>
              <a:buNone/>
            </a:pPr>
            <a:r>
              <a:rPr lang="en" dirty="0">
                <a:solidFill>
                  <a:srgbClr val="FFFFFF"/>
                </a:solidFill>
              </a:rPr>
              <a:t>d. Four-Year-Olds		2 adults to 16 children</a:t>
            </a:r>
            <a:endParaRPr lang="en-US" dirty="0">
              <a:solidFill>
                <a:srgbClr val="FFFFFF"/>
              </a:solidFill>
            </a:endParaRPr>
          </a:p>
          <a:p>
            <a:pPr marL="914400" lvl="0" indent="0" algn="l" rtl="0">
              <a:spcBef>
                <a:spcPts val="1600"/>
              </a:spcBef>
              <a:spcAft>
                <a:spcPts val="1600"/>
              </a:spcAft>
              <a:buNone/>
            </a:pPr>
            <a:r>
              <a:rPr lang="en-US" dirty="0">
                <a:solidFill>
                  <a:srgbClr val="FFFFFF"/>
                </a:solidFill>
              </a:rPr>
              <a:t>d. Five-Year-</a:t>
            </a:r>
            <a:r>
              <a:rPr lang="en-US" dirty="0" err="1">
                <a:solidFill>
                  <a:srgbClr val="FFFFFF"/>
                </a:solidFill>
              </a:rPr>
              <a:t>Olds</a:t>
            </a:r>
            <a:r>
              <a:rPr lang="en-US" dirty="0">
                <a:solidFill>
                  <a:srgbClr val="FFFFFF"/>
                </a:solidFill>
              </a:rPr>
              <a:t>			2 adults to 16 children</a:t>
            </a:r>
            <a:endParaRPr lang="en" dirty="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79"/>
        <p:cNvGrpSpPr/>
        <p:nvPr/>
      </p:nvGrpSpPr>
      <p:grpSpPr>
        <a:xfrm>
          <a:off x="0" y="0"/>
          <a:ext cx="0" cy="0"/>
          <a:chOff x="0" y="0"/>
          <a:chExt cx="0" cy="0"/>
        </a:xfrm>
      </p:grpSpPr>
      <p:sp>
        <p:nvSpPr>
          <p:cNvPr id="180" name="Google Shape;180;p34"/>
          <p:cNvSpPr txBox="1">
            <a:spLocks noGrp="1"/>
          </p:cNvSpPr>
          <p:nvPr>
            <p:ph type="body" idx="1"/>
          </p:nvPr>
        </p:nvSpPr>
        <p:spPr>
          <a:xfrm>
            <a:off x="311700" y="738407"/>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2. Off-site programs that involve weekday school children will include supervisory    personnel according to the following ratios:</a:t>
            </a:r>
            <a:endParaRPr dirty="0">
              <a:solidFill>
                <a:srgbClr val="FFFFFF"/>
              </a:solidFill>
            </a:endParaRPr>
          </a:p>
          <a:p>
            <a:pPr marL="0" lvl="0" indent="0" algn="l" rtl="0">
              <a:spcBef>
                <a:spcPts val="1600"/>
              </a:spcBef>
              <a:spcAft>
                <a:spcPts val="0"/>
              </a:spcAft>
              <a:buNone/>
            </a:pPr>
            <a:r>
              <a:rPr lang="en" dirty="0">
                <a:solidFill>
                  <a:srgbClr val="FFFFFF"/>
                </a:solidFill>
              </a:rPr>
              <a:t>a. Weekday School Children (3-7 years)</a:t>
            </a:r>
            <a:r>
              <a:rPr lang="en-US" dirty="0">
                <a:solidFill>
                  <a:srgbClr val="FFFFFF"/>
                </a:solidFill>
              </a:rPr>
              <a:t>	</a:t>
            </a:r>
            <a:r>
              <a:rPr lang="en" dirty="0">
                <a:solidFill>
                  <a:srgbClr val="FFFFFF"/>
                </a:solidFill>
              </a:rPr>
              <a:t>2 adults to 10 children maximum</a:t>
            </a:r>
            <a:endParaRPr dirty="0">
              <a:solidFill>
                <a:srgbClr val="FFFFFF"/>
              </a:solidFill>
            </a:endParaRPr>
          </a:p>
          <a:p>
            <a:pPr marL="0" lvl="0" indent="0" algn="l" rtl="0">
              <a:spcBef>
                <a:spcPts val="1600"/>
              </a:spcBef>
              <a:spcAft>
                <a:spcPts val="0"/>
              </a:spcAft>
              <a:buNone/>
            </a:pPr>
            <a:r>
              <a:rPr lang="en" dirty="0">
                <a:solidFill>
                  <a:srgbClr val="FFFFFF"/>
                </a:solidFill>
              </a:rPr>
              <a:t>					3 adults to 15 children maximum</a:t>
            </a:r>
            <a:endParaRPr dirty="0">
              <a:solidFill>
                <a:srgbClr val="FFFFFF"/>
              </a:solidFill>
            </a:endParaRPr>
          </a:p>
          <a:p>
            <a:pPr marL="0" lvl="0" indent="0" algn="l" rtl="0">
              <a:spcBef>
                <a:spcPts val="1600"/>
              </a:spcBef>
              <a:spcAft>
                <a:spcPts val="0"/>
              </a:spcAft>
              <a:buNone/>
            </a:pPr>
            <a:r>
              <a:rPr lang="en" dirty="0">
                <a:solidFill>
                  <a:srgbClr val="FFFFFF"/>
                </a:solidFill>
              </a:rPr>
              <a:t>					4 adults to 20 children maximum</a:t>
            </a:r>
            <a:endParaRPr dirty="0">
              <a:solidFill>
                <a:srgbClr val="FFFFFF"/>
              </a:solidFill>
            </a:endParaRPr>
          </a:p>
          <a:p>
            <a:pPr marL="0" lvl="0" indent="0" algn="l" rtl="0">
              <a:spcBef>
                <a:spcPts val="1600"/>
              </a:spcBef>
              <a:spcAft>
                <a:spcPts val="0"/>
              </a:spcAft>
              <a:buNone/>
            </a:pPr>
            <a:endParaRPr dirty="0">
              <a:solidFill>
                <a:srgbClr val="FFFFFF"/>
              </a:solidFill>
            </a:endParaRPr>
          </a:p>
          <a:p>
            <a:pPr marL="0" lvl="0" indent="0" algn="l" rtl="0">
              <a:spcBef>
                <a:spcPts val="1600"/>
              </a:spcBef>
              <a:spcAft>
                <a:spcPts val="1600"/>
              </a:spcAft>
              <a:buNone/>
            </a:pPr>
            <a:r>
              <a:rPr lang="en" dirty="0">
                <a:solidFill>
                  <a:srgbClr val="FFFFFF"/>
                </a:solidFill>
              </a:rPr>
              <a:t>*No children under the age of 3 will be transported off site. </a:t>
            </a:r>
            <a:endParaRPr dirty="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84"/>
        <p:cNvGrpSpPr/>
        <p:nvPr/>
      </p:nvGrpSpPr>
      <p:grpSpPr>
        <a:xfrm>
          <a:off x="0" y="0"/>
          <a:ext cx="0" cy="0"/>
          <a:chOff x="0" y="0"/>
          <a:chExt cx="0" cy="0"/>
        </a:xfrm>
      </p:grpSpPr>
      <p:sp>
        <p:nvSpPr>
          <p:cNvPr id="185" name="Google Shape;18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rgbClr val="FFFFFF"/>
                </a:solidFill>
              </a:rPr>
              <a:t>Rules of Behavior</a:t>
            </a:r>
            <a:endParaRPr sz="3600" b="1" u="sng">
              <a:solidFill>
                <a:srgbClr val="FFFFFF"/>
              </a:solidFill>
            </a:endParaRPr>
          </a:p>
          <a:p>
            <a:pPr marL="0" lvl="0" indent="457200" algn="l" rtl="0">
              <a:spcBef>
                <a:spcPts val="0"/>
              </a:spcBef>
              <a:spcAft>
                <a:spcPts val="0"/>
              </a:spcAft>
              <a:buNone/>
            </a:pPr>
            <a:endParaRPr b="1" u="sng">
              <a:solidFill>
                <a:srgbClr val="FFFFFF"/>
              </a:solidFill>
            </a:endParaRPr>
          </a:p>
        </p:txBody>
      </p:sp>
      <p:sp>
        <p:nvSpPr>
          <p:cNvPr id="186" name="Google Shape;186;p35"/>
          <p:cNvSpPr txBox="1">
            <a:spLocks noGrp="1"/>
          </p:cNvSpPr>
          <p:nvPr>
            <p:ph type="body" idx="1"/>
          </p:nvPr>
        </p:nvSpPr>
        <p:spPr>
          <a:xfrm>
            <a:off x="311700" y="1336075"/>
            <a:ext cx="8520600" cy="336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A. </a:t>
            </a:r>
            <a:r>
              <a:rPr lang="en" i="1" dirty="0">
                <a:solidFill>
                  <a:srgbClr val="FFFFFF"/>
                </a:solidFill>
              </a:rPr>
              <a:t>Two Adult Rule</a:t>
            </a:r>
            <a:r>
              <a:rPr lang="en" dirty="0">
                <a:solidFill>
                  <a:srgbClr val="FFFFFF"/>
                </a:solidFill>
              </a:rPr>
              <a:t> - Whenever possible, a minimum of two workers shall be present during any children’s activity. We will strive to never have a worker alone with any children. This two adult rule overrides all adult to child ratios. This may include the visible presence of an adult roamer.</a:t>
            </a:r>
            <a:endParaRPr dirty="0">
              <a:solidFill>
                <a:srgbClr val="FFFFFF"/>
              </a:solidFill>
            </a:endParaRPr>
          </a:p>
          <a:p>
            <a:pPr marL="0" lvl="0" indent="0" algn="l" rtl="0">
              <a:spcBef>
                <a:spcPts val="1600"/>
              </a:spcBef>
              <a:spcAft>
                <a:spcPts val="0"/>
              </a:spcAft>
              <a:buNone/>
            </a:pPr>
            <a:r>
              <a:rPr lang="en" dirty="0">
                <a:solidFill>
                  <a:srgbClr val="FFFFFF"/>
                </a:solidFill>
              </a:rPr>
              <a:t>B. </a:t>
            </a:r>
            <a:r>
              <a:rPr lang="en" i="1" dirty="0">
                <a:solidFill>
                  <a:srgbClr val="FFFFFF"/>
                </a:solidFill>
              </a:rPr>
              <a:t>Open Door Policy</a:t>
            </a:r>
            <a:r>
              <a:rPr lang="en" dirty="0">
                <a:solidFill>
                  <a:srgbClr val="FFFFFF"/>
                </a:solidFill>
              </a:rPr>
              <a:t> - All children’s classrooms will have either a viewing window that will remain free of covering or a </a:t>
            </a:r>
            <a:r>
              <a:rPr lang="en" dirty="0" err="1">
                <a:solidFill>
                  <a:srgbClr val="FFFFFF"/>
                </a:solidFill>
              </a:rPr>
              <a:t>dutch</a:t>
            </a:r>
            <a:r>
              <a:rPr lang="en" dirty="0">
                <a:solidFill>
                  <a:srgbClr val="FFFFFF"/>
                </a:solidFill>
              </a:rPr>
              <a:t> door where the top door will remain open at all times. In the event that a room does not have either a </a:t>
            </a:r>
            <a:r>
              <a:rPr lang="en" dirty="0" err="1">
                <a:solidFill>
                  <a:srgbClr val="FFFFFF"/>
                </a:solidFill>
              </a:rPr>
              <a:t>dutch</a:t>
            </a:r>
            <a:r>
              <a:rPr lang="en" dirty="0">
                <a:solidFill>
                  <a:srgbClr val="FFFFFF"/>
                </a:solidFill>
              </a:rPr>
              <a:t> door or viewing window, that door will always be unlocked and accessible.</a:t>
            </a:r>
            <a:endParaRPr dirty="0">
              <a:solidFill>
                <a:srgbClr val="FFFFFF"/>
              </a:solidFill>
            </a:endParaRPr>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90"/>
        <p:cNvGrpSpPr/>
        <p:nvPr/>
      </p:nvGrpSpPr>
      <p:grpSpPr>
        <a:xfrm>
          <a:off x="0" y="0"/>
          <a:ext cx="0" cy="0"/>
          <a:chOff x="0" y="0"/>
          <a:chExt cx="0" cy="0"/>
        </a:xfrm>
      </p:grpSpPr>
      <p:sp>
        <p:nvSpPr>
          <p:cNvPr id="191" name="Google Shape;191;p36"/>
          <p:cNvSpPr txBox="1">
            <a:spLocks noGrp="1"/>
          </p:cNvSpPr>
          <p:nvPr>
            <p:ph type="body" idx="1"/>
          </p:nvPr>
        </p:nvSpPr>
        <p:spPr>
          <a:xfrm>
            <a:off x="311700" y="585375"/>
            <a:ext cx="8520600" cy="398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C. </a:t>
            </a:r>
            <a:r>
              <a:rPr lang="en" i="1" dirty="0">
                <a:solidFill>
                  <a:srgbClr val="FFFFFF"/>
                </a:solidFill>
              </a:rPr>
              <a:t>Visible Presence</a:t>
            </a:r>
            <a:r>
              <a:rPr lang="en" dirty="0">
                <a:solidFill>
                  <a:srgbClr val="FFFFFF"/>
                </a:solidFill>
              </a:rPr>
              <a:t> - Every effort will be made to have someone present in the           hallways during classes or events. This person will act as a visible presence in support of workers, as well as a deterrent to any potentially harmful situations for out children.</a:t>
            </a:r>
            <a:endParaRPr dirty="0">
              <a:solidFill>
                <a:srgbClr val="FFFFFF"/>
              </a:solidFill>
            </a:endParaRPr>
          </a:p>
          <a:p>
            <a:pPr marL="0" lvl="0" indent="0" algn="l" rtl="0">
              <a:spcBef>
                <a:spcPts val="1600"/>
              </a:spcBef>
              <a:spcAft>
                <a:spcPts val="1600"/>
              </a:spcAft>
              <a:buNone/>
            </a:pPr>
            <a:r>
              <a:rPr lang="en" dirty="0">
                <a:solidFill>
                  <a:srgbClr val="FFFFFF"/>
                </a:solidFill>
              </a:rPr>
              <a:t>D. </a:t>
            </a:r>
            <a:r>
              <a:rPr lang="en" i="1" dirty="0">
                <a:solidFill>
                  <a:srgbClr val="FFFFFF"/>
                </a:solidFill>
              </a:rPr>
              <a:t>Restroom Policies</a:t>
            </a:r>
            <a:r>
              <a:rPr lang="en" dirty="0">
                <a:solidFill>
                  <a:srgbClr val="FFFFFF"/>
                </a:solidFill>
              </a:rPr>
              <a:t> - In situations where an escort is needed for a trip to the restroom a worker will stand outside the restroom and only assist a child if needed. Whenever a worker is in the restroom with a child, the door will remain open. The worker will never be in a closed-door situation with a child. If a child soils themselves during Sunday School, every attempt will be made to locate a parent. If a parent is unable to be located, two adult volunteers will be present while cleaning up the child.  </a:t>
            </a:r>
            <a:endParaRPr dirty="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195"/>
        <p:cNvGrpSpPr/>
        <p:nvPr/>
      </p:nvGrpSpPr>
      <p:grpSpPr>
        <a:xfrm>
          <a:off x="0" y="0"/>
          <a:ext cx="0" cy="0"/>
          <a:chOff x="0" y="0"/>
          <a:chExt cx="0" cy="0"/>
        </a:xfrm>
      </p:grpSpPr>
      <p:sp>
        <p:nvSpPr>
          <p:cNvPr id="196" name="Google Shape;196;p37"/>
          <p:cNvSpPr txBox="1">
            <a:spLocks noGrp="1"/>
          </p:cNvSpPr>
          <p:nvPr>
            <p:ph type="body" idx="1"/>
          </p:nvPr>
        </p:nvSpPr>
        <p:spPr>
          <a:xfrm>
            <a:off x="311700" y="658200"/>
            <a:ext cx="8520600" cy="391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E. </a:t>
            </a:r>
            <a:r>
              <a:rPr lang="en" i="1" dirty="0">
                <a:solidFill>
                  <a:srgbClr val="FFFFFF"/>
                </a:solidFill>
              </a:rPr>
              <a:t>Discipline </a:t>
            </a:r>
            <a:r>
              <a:rPr lang="en" dirty="0">
                <a:solidFill>
                  <a:srgbClr val="FFFFFF"/>
                </a:solidFill>
              </a:rPr>
              <a:t>- Corporal punishment, of any kind, is never appropriate. Teachers are asked to redirect a child if they should display inappropriate behavior. In the event that redirection does not work, a child will be separated from the group but remain in the same room and placed in a time out for a short period of time.  If further action is needed, the child will be taken to the Director of Children’s Ministries or the Director of Weekday School and, if necessary, the child’s parent/guardian will be contacted. </a:t>
            </a:r>
            <a:endParaRPr dirty="0">
              <a:solidFill>
                <a:srgbClr val="FFFFFF"/>
              </a:solidFill>
            </a:endParaRPr>
          </a:p>
          <a:p>
            <a:pPr marL="0" lvl="0" indent="0" algn="l" rtl="0">
              <a:spcBef>
                <a:spcPts val="1600"/>
              </a:spcBef>
              <a:spcAft>
                <a:spcPts val="0"/>
              </a:spcAft>
              <a:buNone/>
            </a:pPr>
            <a:r>
              <a:rPr lang="en" dirty="0">
                <a:solidFill>
                  <a:srgbClr val="FFFFFF"/>
                </a:solidFill>
              </a:rPr>
              <a:t>F.</a:t>
            </a:r>
            <a:r>
              <a:rPr lang="en" i="1" dirty="0">
                <a:solidFill>
                  <a:srgbClr val="FFFFFF"/>
                </a:solidFill>
              </a:rPr>
              <a:t> Injury</a:t>
            </a:r>
            <a:r>
              <a:rPr lang="en" dirty="0">
                <a:solidFill>
                  <a:srgbClr val="FFFFFF"/>
                </a:solidFill>
              </a:rPr>
              <a:t> - Injuries requiring on-site first aid will be reported to the parent and Incident Report Form will be completed.</a:t>
            </a:r>
            <a:endParaRPr dirty="0">
              <a:solidFill>
                <a:srgbClr val="FFFFFF"/>
              </a:solidFill>
            </a:endParaRPr>
          </a:p>
          <a:p>
            <a:pPr marL="0" lvl="0" indent="0" algn="l" rtl="0">
              <a:spcBef>
                <a:spcPts val="1600"/>
              </a:spcBef>
              <a:spcAft>
                <a:spcPts val="1600"/>
              </a:spcAft>
              <a:buNone/>
            </a:pPr>
            <a:endParaRPr dirty="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00"/>
        <p:cNvGrpSpPr/>
        <p:nvPr/>
      </p:nvGrpSpPr>
      <p:grpSpPr>
        <a:xfrm>
          <a:off x="0" y="0"/>
          <a:ext cx="0" cy="0"/>
          <a:chOff x="0" y="0"/>
          <a:chExt cx="0" cy="0"/>
        </a:xfrm>
      </p:grpSpPr>
      <p:sp>
        <p:nvSpPr>
          <p:cNvPr id="201" name="Google Shape;201;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dirty="0">
                <a:solidFill>
                  <a:srgbClr val="FFFFFF"/>
                </a:solidFill>
              </a:rPr>
              <a:t>Touching to comfort or affirm a child in an age appropriate manner is permitted.  Side-by-side hugs are suggested instead of full body contact.  Appropriate touching need not be completely avoided but is acceptable only in public.  Workers shall be aware of how it looks and how the person being contacted may interpret the contact.</a:t>
            </a:r>
            <a:endParaRPr dirty="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205"/>
        <p:cNvGrpSpPr/>
        <p:nvPr/>
      </p:nvGrpSpPr>
      <p:grpSpPr>
        <a:xfrm>
          <a:off x="0" y="0"/>
          <a:ext cx="0" cy="0"/>
          <a:chOff x="0" y="0"/>
          <a:chExt cx="0" cy="0"/>
        </a:xfrm>
      </p:grpSpPr>
      <p:sp>
        <p:nvSpPr>
          <p:cNvPr id="206" name="Google Shape;206;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rgbClr val="FFFFFF"/>
                </a:solidFill>
              </a:rPr>
              <a:t>Overnight Activities</a:t>
            </a:r>
            <a:endParaRPr sz="3600" b="1" u="sng">
              <a:solidFill>
                <a:srgbClr val="FFFFFF"/>
              </a:solidFill>
            </a:endParaRPr>
          </a:p>
        </p:txBody>
      </p:sp>
      <p:sp>
        <p:nvSpPr>
          <p:cNvPr id="207" name="Google Shape;207;p39"/>
          <p:cNvSpPr txBox="1">
            <a:spLocks noGrp="1"/>
          </p:cNvSpPr>
          <p:nvPr>
            <p:ph type="body" idx="1"/>
          </p:nvPr>
        </p:nvSpPr>
        <p:spPr>
          <a:xfrm>
            <a:off x="311700" y="1328550"/>
            <a:ext cx="5769000" cy="324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The Weekday School and Children’s Divisions currently do not have overnight activities. Please refer to Safe Sanctuaries Manual if they are scheduled in the future. </a:t>
            </a:r>
            <a:endParaRPr dirty="0">
              <a:solidFill>
                <a:srgbClr val="FFFFFF"/>
              </a:solidFill>
            </a:endParaRPr>
          </a:p>
          <a:p>
            <a:pPr marL="0" lvl="0" indent="0" algn="l" rtl="0">
              <a:spcBef>
                <a:spcPts val="1600"/>
              </a:spcBef>
              <a:spcAft>
                <a:spcPts val="1600"/>
              </a:spcAft>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7007810B-78AD-EA43-93FE-C7E16158AB18}"/>
              </a:ext>
            </a:extLst>
          </p:cNvPr>
          <p:cNvPicPr>
            <a:picLocks noChangeAspect="1"/>
          </p:cNvPicPr>
          <p:nvPr/>
        </p:nvPicPr>
        <p:blipFill>
          <a:blip r:embed="rId3"/>
          <a:stretch>
            <a:fillRect/>
          </a:stretch>
        </p:blipFill>
        <p:spPr>
          <a:xfrm>
            <a:off x="-125506" y="-1466848"/>
            <a:ext cx="9269506" cy="6952130"/>
          </a:xfrm>
          <a:prstGeom prst="rect">
            <a:avLst/>
          </a:prstGeom>
        </p:spPr>
      </p:pic>
      <p:sp>
        <p:nvSpPr>
          <p:cNvPr id="213" name="Google Shape;213;p40"/>
          <p:cNvSpPr txBox="1">
            <a:spLocks noGrp="1"/>
          </p:cNvSpPr>
          <p:nvPr>
            <p:ph type="ctrTitle" idx="4294967295"/>
          </p:nvPr>
        </p:nvSpPr>
        <p:spPr>
          <a:xfrm>
            <a:off x="248947" y="3691060"/>
            <a:ext cx="8520600" cy="9660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sz="5200">
                <a:latin typeface="Impact"/>
                <a:ea typeface="Impact"/>
                <a:cs typeface="Impact"/>
                <a:sym typeface="Impact"/>
              </a:rPr>
              <a:t>Youth Division</a:t>
            </a:r>
            <a:endParaRPr sz="5200">
              <a:latin typeface="Impact"/>
              <a:ea typeface="Impact"/>
              <a:cs typeface="Impact"/>
              <a:sym typeface="Impac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17"/>
        <p:cNvGrpSpPr/>
        <p:nvPr/>
      </p:nvGrpSpPr>
      <p:grpSpPr>
        <a:xfrm>
          <a:off x="0" y="0"/>
          <a:ext cx="0" cy="0"/>
          <a:chOff x="0" y="0"/>
          <a:chExt cx="0" cy="0"/>
        </a:xfrm>
      </p:grpSpPr>
      <p:pic>
        <p:nvPicPr>
          <p:cNvPr id="218" name="Google Shape;218;p41"/>
          <p:cNvPicPr preferRelativeResize="0"/>
          <p:nvPr/>
        </p:nvPicPr>
        <p:blipFill>
          <a:blip r:embed="rId3">
            <a:alphaModFix/>
          </a:blip>
          <a:stretch>
            <a:fillRect/>
          </a:stretch>
        </p:blipFill>
        <p:spPr>
          <a:xfrm>
            <a:off x="758250" y="121413"/>
            <a:ext cx="7248901" cy="4900675"/>
          </a:xfrm>
          <a:prstGeom prst="rect">
            <a:avLst/>
          </a:prstGeom>
          <a:noFill/>
          <a:ln>
            <a:noFill/>
          </a:ln>
        </p:spPr>
      </p:pic>
      <p:sp>
        <p:nvSpPr>
          <p:cNvPr id="219" name="Google Shape;219;p41"/>
          <p:cNvSpPr txBox="1">
            <a:spLocks noGrp="1"/>
          </p:cNvSpPr>
          <p:nvPr>
            <p:ph type="body" idx="1"/>
          </p:nvPr>
        </p:nvSpPr>
        <p:spPr>
          <a:xfrm>
            <a:off x="2346800" y="2119100"/>
            <a:ext cx="4821300" cy="2449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FFFFFF"/>
                </a:solidFill>
              </a:rPr>
              <a:t>These procedures cover the activities of the Youth Division at First United Methodist Church. Children are placed in the Youth Division beginning 6th grade through the summer after 12th grade. </a:t>
            </a:r>
            <a:endParaRPr>
              <a:solidFill>
                <a:srgbClr val="FFFFFF"/>
              </a:solidFill>
            </a:endParaRPr>
          </a:p>
        </p:txBody>
      </p:sp>
      <p:sp>
        <p:nvSpPr>
          <p:cNvPr id="220" name="Google Shape;220;p41"/>
          <p:cNvSpPr txBox="1">
            <a:spLocks noGrp="1"/>
          </p:cNvSpPr>
          <p:nvPr>
            <p:ph type="title"/>
          </p:nvPr>
        </p:nvSpPr>
        <p:spPr>
          <a:xfrm>
            <a:off x="2951900" y="1333175"/>
            <a:ext cx="3611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rPr>
              <a:t>Youth Division	</a:t>
            </a:r>
            <a:endParaRPr sz="3600" b="1">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224"/>
        <p:cNvGrpSpPr/>
        <p:nvPr/>
      </p:nvGrpSpPr>
      <p:grpSpPr>
        <a:xfrm>
          <a:off x="0" y="0"/>
          <a:ext cx="0" cy="0"/>
          <a:chOff x="0" y="0"/>
          <a:chExt cx="0" cy="0"/>
        </a:xfrm>
      </p:grpSpPr>
      <p:sp>
        <p:nvSpPr>
          <p:cNvPr id="225" name="Google Shape;22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u="sng">
                <a:solidFill>
                  <a:srgbClr val="FFFFFF"/>
                </a:solidFill>
              </a:rPr>
              <a:t>Supervision of Youth	</a:t>
            </a:r>
            <a:endParaRPr sz="3000" b="1" u="sng">
              <a:solidFill>
                <a:srgbClr val="FFFFFF"/>
              </a:solidFill>
            </a:endParaRPr>
          </a:p>
        </p:txBody>
      </p:sp>
      <p:sp>
        <p:nvSpPr>
          <p:cNvPr id="226" name="Google Shape;226;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Supervision ratios of youth and adults (under the 2-adult rule)</a:t>
            </a:r>
            <a:endParaRPr>
              <a:solidFill>
                <a:srgbClr val="FFFFFF"/>
              </a:solidFill>
            </a:endParaRPr>
          </a:p>
          <a:p>
            <a:pPr marL="0" lvl="0" indent="0" algn="l" rtl="0">
              <a:spcBef>
                <a:spcPts val="1600"/>
              </a:spcBef>
              <a:spcAft>
                <a:spcPts val="0"/>
              </a:spcAft>
              <a:buNone/>
            </a:pPr>
            <a:r>
              <a:rPr lang="en">
                <a:solidFill>
                  <a:srgbClr val="FFFFFF"/>
                </a:solidFill>
              </a:rPr>
              <a:t>A. For safety purposes, with high school and middle school students there will be, whenever possible, one adult for every seven youth.</a:t>
            </a:r>
            <a:endParaRPr>
              <a:solidFill>
                <a:srgbClr val="FFFFFF"/>
              </a:solidFill>
            </a:endParaRPr>
          </a:p>
          <a:p>
            <a:pPr marL="0" lvl="0" indent="0" algn="l" rtl="0">
              <a:spcBef>
                <a:spcPts val="1600"/>
              </a:spcBef>
              <a:spcAft>
                <a:spcPts val="0"/>
              </a:spcAft>
              <a:buNone/>
            </a:pPr>
            <a:r>
              <a:rPr lang="en">
                <a:solidFill>
                  <a:srgbClr val="FFFFFF"/>
                </a:solidFill>
              </a:rPr>
              <a:t>B. For purposes of supervising youth, an adult is defined as anyone who is at least 23 years old. Anyone under the age of 23 must be approved by the church staff before being allowed to be used in a leadership position. </a:t>
            </a:r>
            <a:endParaRPr>
              <a:solidFill>
                <a:srgbClr val="FFFFFF"/>
              </a:solidFill>
            </a:endParaRPr>
          </a:p>
          <a:p>
            <a:pPr marL="0" lvl="0" indent="0" algn="l" rtl="0">
              <a:spcBef>
                <a:spcPts val="1600"/>
              </a:spcBef>
              <a:spcAft>
                <a:spcPts val="1600"/>
              </a:spcAft>
              <a:buNone/>
            </a:pPr>
            <a:r>
              <a:rPr lang="en">
                <a:solidFill>
                  <a:srgbClr val="FFFFFF"/>
                </a:solidFill>
              </a:rPr>
              <a:t>C. Volunteers and staff should be responsible for no more that 7 minors at any given time, regardless of age.</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E06666"/>
                </a:solidFill>
              </a:rPr>
              <a:t>Baptismal Covenant</a:t>
            </a:r>
            <a:endParaRPr sz="3600" b="1">
              <a:solidFill>
                <a:srgbClr val="E06666"/>
              </a:solidFill>
            </a:endParaRPr>
          </a:p>
        </p:txBody>
      </p:sp>
      <p:sp>
        <p:nvSpPr>
          <p:cNvPr id="73" name="Google Shape;73;p16"/>
          <p:cNvSpPr txBox="1">
            <a:spLocks noGrp="1"/>
          </p:cNvSpPr>
          <p:nvPr>
            <p:ph type="body" idx="1"/>
          </p:nvPr>
        </p:nvSpPr>
        <p:spPr>
          <a:xfrm>
            <a:off x="311700" y="1435900"/>
            <a:ext cx="8520600" cy="313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200">
                <a:solidFill>
                  <a:srgbClr val="FFFFFF"/>
                </a:solidFill>
              </a:rPr>
              <a:t>Members of the household of faith, I commend to your love and care these children (persons), whom we this day recognize as members of the family of God. Will you endeavor so to live that these children (persons) may grow in the knowledge and love of God, through our Savior Jesus Christ?</a:t>
            </a:r>
            <a:endParaRPr sz="2200">
              <a:solidFill>
                <a:srgbClr val="FFFFFF"/>
              </a:solidFill>
            </a:endParaRPr>
          </a:p>
        </p:txBody>
      </p:sp>
      <p:pic>
        <p:nvPicPr>
          <p:cNvPr id="2" name="slid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9500" y="424431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30"/>
        <p:cNvGrpSpPr/>
        <p:nvPr/>
      </p:nvGrpSpPr>
      <p:grpSpPr>
        <a:xfrm>
          <a:off x="0" y="0"/>
          <a:ext cx="0" cy="0"/>
          <a:chOff x="0" y="0"/>
          <a:chExt cx="0" cy="0"/>
        </a:xfrm>
      </p:grpSpPr>
      <p:sp>
        <p:nvSpPr>
          <p:cNvPr id="231" name="Google Shape;231;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rgbClr val="FFFFFF"/>
                </a:solidFill>
              </a:rPr>
              <a:t>Responsibility Times for Youth Ministry Workers</a:t>
            </a:r>
            <a:endParaRPr b="1" u="sng">
              <a:solidFill>
                <a:srgbClr val="FFFFFF"/>
              </a:solidFill>
            </a:endParaRPr>
          </a:p>
        </p:txBody>
      </p:sp>
      <p:sp>
        <p:nvSpPr>
          <p:cNvPr id="232" name="Google Shape;232;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1. The youth ministry is not responsible for youth at times when no youth ministry offerings are scheduled.</a:t>
            </a:r>
            <a:endParaRPr>
              <a:solidFill>
                <a:srgbClr val="FFFFFF"/>
              </a:solidFill>
            </a:endParaRPr>
          </a:p>
          <a:p>
            <a:pPr marL="0" lvl="0" indent="0" algn="l" rtl="0">
              <a:spcBef>
                <a:spcPts val="1600"/>
              </a:spcBef>
              <a:spcAft>
                <a:spcPts val="1600"/>
              </a:spcAft>
              <a:buNone/>
            </a:pPr>
            <a:r>
              <a:rPr lang="en">
                <a:solidFill>
                  <a:srgbClr val="FFFFFF"/>
                </a:solidFill>
              </a:rPr>
              <a:t>2. The youth ministry is not responsible for youth who are supposed to be involved in youth activities who choose not to participate in the youth offerings as scheduled. Their parents will be contacted to pick them up when they choose not to participate. </a:t>
            </a:r>
            <a:endParaRPr>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36"/>
        <p:cNvGrpSpPr/>
        <p:nvPr/>
      </p:nvGrpSpPr>
      <p:grpSpPr>
        <a:xfrm>
          <a:off x="0" y="0"/>
          <a:ext cx="0" cy="0"/>
          <a:chOff x="0" y="0"/>
          <a:chExt cx="0" cy="0"/>
        </a:xfrm>
      </p:grpSpPr>
      <p:sp>
        <p:nvSpPr>
          <p:cNvPr id="237" name="Google Shape;237;p4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rgbClr val="FFFFFF"/>
                </a:solidFill>
              </a:rPr>
              <a:t>Guidelines for Counseling in Informal </a:t>
            </a:r>
            <a:endParaRPr b="1" u="sng">
              <a:solidFill>
                <a:srgbClr val="FFFFFF"/>
              </a:solidFill>
            </a:endParaRPr>
          </a:p>
          <a:p>
            <a:pPr marL="0" lvl="0" indent="0" algn="l" rtl="0">
              <a:spcBef>
                <a:spcPts val="0"/>
              </a:spcBef>
              <a:spcAft>
                <a:spcPts val="0"/>
              </a:spcAft>
              <a:buNone/>
            </a:pPr>
            <a:r>
              <a:rPr lang="en" b="1" u="sng">
                <a:solidFill>
                  <a:srgbClr val="FFFFFF"/>
                </a:solidFill>
              </a:rPr>
              <a:t>and/or Individual Settings</a:t>
            </a:r>
            <a:endParaRPr b="1" u="sng">
              <a:solidFill>
                <a:srgbClr val="FFFFFF"/>
              </a:solidFill>
            </a:endParaRPr>
          </a:p>
          <a:p>
            <a:pPr marL="0" lvl="0" indent="0" algn="l" rtl="0">
              <a:spcBef>
                <a:spcPts val="0"/>
              </a:spcBef>
              <a:spcAft>
                <a:spcPts val="0"/>
              </a:spcAft>
              <a:buNone/>
            </a:pPr>
            <a:endParaRPr/>
          </a:p>
        </p:txBody>
      </p:sp>
      <p:sp>
        <p:nvSpPr>
          <p:cNvPr id="238" name="Google Shape;238;p44"/>
          <p:cNvSpPr txBox="1">
            <a:spLocks noGrp="1"/>
          </p:cNvSpPr>
          <p:nvPr>
            <p:ph type="body" idx="1"/>
          </p:nvPr>
        </p:nvSpPr>
        <p:spPr>
          <a:xfrm>
            <a:off x="311700" y="1104450"/>
            <a:ext cx="8520600" cy="30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 Same sex counseling is encouraged. However, ministry priorities and immediate circumstances may make same sex counseling unfeasible. When occasions of other than same sex counseling occur, a youth worker should seek to abide by the 2-adult rule.</a:t>
            </a:r>
            <a:endParaRPr>
              <a:solidFill>
                <a:srgbClr val="FFFFFF"/>
              </a:solidFill>
            </a:endParaRPr>
          </a:p>
          <a:p>
            <a:pPr marL="0" lvl="0" indent="0" algn="l" rtl="0">
              <a:spcBef>
                <a:spcPts val="1600"/>
              </a:spcBef>
              <a:spcAft>
                <a:spcPts val="0"/>
              </a:spcAft>
              <a:buNone/>
            </a:pPr>
            <a:r>
              <a:rPr lang="en">
                <a:solidFill>
                  <a:srgbClr val="FFFFFF"/>
                </a:solidFill>
              </a:rPr>
              <a:t>B. In a situation where the 2-adult rule is not feasible, a youth worker is expected to move him/herself and the youth he/she is counseling towards the rest of the group, in hope of finding a second adult or notify another leader when/where the open-door conversation is being held.</a:t>
            </a:r>
            <a:endParaRPr>
              <a:solidFill>
                <a:srgbClr val="FFFFFF"/>
              </a:solidFill>
            </a:endParaRPr>
          </a:p>
          <a:p>
            <a:pPr marL="0" lvl="0" indent="0" algn="l" rtl="0">
              <a:spcBef>
                <a:spcPts val="1600"/>
              </a:spcBef>
              <a:spcAft>
                <a:spcPts val="1600"/>
              </a:spcAft>
              <a:buNone/>
            </a:pPr>
            <a:r>
              <a:rPr lang="en">
                <a:solidFill>
                  <a:srgbClr val="FFFFFF"/>
                </a:solidFill>
              </a:rPr>
              <a:t>C. The youth ministry has an interest in helping youth and youth ministry workers maintain appropriate boundaries. Youth workers need to communicate clearly at all times the message “I am your friend, but I am not your peer.”</a:t>
            </a:r>
            <a:endParaRPr>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242"/>
        <p:cNvGrpSpPr/>
        <p:nvPr/>
      </p:nvGrpSpPr>
      <p:grpSpPr>
        <a:xfrm>
          <a:off x="0" y="0"/>
          <a:ext cx="0" cy="0"/>
          <a:chOff x="0" y="0"/>
          <a:chExt cx="0" cy="0"/>
        </a:xfrm>
      </p:grpSpPr>
      <p:pic>
        <p:nvPicPr>
          <p:cNvPr id="243" name="Google Shape;243;p45"/>
          <p:cNvPicPr preferRelativeResize="0"/>
          <p:nvPr/>
        </p:nvPicPr>
        <p:blipFill>
          <a:blip r:embed="rId3">
            <a:alphaModFix/>
          </a:blip>
          <a:stretch>
            <a:fillRect/>
          </a:stretch>
        </p:blipFill>
        <p:spPr>
          <a:xfrm>
            <a:off x="849500" y="69500"/>
            <a:ext cx="7368749" cy="5192300"/>
          </a:xfrm>
          <a:prstGeom prst="rect">
            <a:avLst/>
          </a:prstGeom>
          <a:noFill/>
          <a:ln>
            <a:noFill/>
          </a:ln>
        </p:spPr>
      </p:pic>
      <p:sp>
        <p:nvSpPr>
          <p:cNvPr id="244" name="Google Shape;244;p45"/>
          <p:cNvSpPr txBox="1">
            <a:spLocks noGrp="1"/>
          </p:cNvSpPr>
          <p:nvPr>
            <p:ph type="body" idx="1"/>
          </p:nvPr>
        </p:nvSpPr>
        <p:spPr>
          <a:xfrm>
            <a:off x="1591175" y="2216675"/>
            <a:ext cx="5612100" cy="2342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FFFFFF"/>
                </a:solidFill>
              </a:rPr>
              <a:t>These procedures cover youth activities which require an overnight stay and are sponsored by First United Methodist Church. This includes, but is not limited to, camping, lock-ins, hotel/motels, and overnight stays in personal dwellings. </a:t>
            </a:r>
            <a:endParaRPr>
              <a:solidFill>
                <a:srgbClr val="FFFFFF"/>
              </a:solidFill>
            </a:endParaRPr>
          </a:p>
        </p:txBody>
      </p:sp>
      <p:sp>
        <p:nvSpPr>
          <p:cNvPr id="245" name="Google Shape;245;p45"/>
          <p:cNvSpPr txBox="1">
            <a:spLocks noGrp="1"/>
          </p:cNvSpPr>
          <p:nvPr>
            <p:ph type="title"/>
          </p:nvPr>
        </p:nvSpPr>
        <p:spPr>
          <a:xfrm>
            <a:off x="2254925" y="1172375"/>
            <a:ext cx="4284600" cy="79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FFFFFF"/>
                </a:solidFill>
              </a:rPr>
              <a:t>Procedures for </a:t>
            </a:r>
            <a:endParaRPr u="sng">
              <a:solidFill>
                <a:srgbClr val="FFFFFF"/>
              </a:solidFill>
            </a:endParaRPr>
          </a:p>
          <a:p>
            <a:pPr marL="0" lvl="0" indent="0" algn="ctr" rtl="0">
              <a:spcBef>
                <a:spcPts val="0"/>
              </a:spcBef>
              <a:spcAft>
                <a:spcPts val="0"/>
              </a:spcAft>
              <a:buNone/>
            </a:pPr>
            <a:r>
              <a:rPr lang="en" u="sng">
                <a:solidFill>
                  <a:srgbClr val="FFFFFF"/>
                </a:solidFill>
              </a:rPr>
              <a:t>Overnight Activities</a:t>
            </a:r>
            <a:endParaRPr u="sng">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249"/>
        <p:cNvGrpSpPr/>
        <p:nvPr/>
      </p:nvGrpSpPr>
      <p:grpSpPr>
        <a:xfrm>
          <a:off x="0" y="0"/>
          <a:ext cx="0" cy="0"/>
          <a:chOff x="0" y="0"/>
          <a:chExt cx="0" cy="0"/>
        </a:xfrm>
      </p:grpSpPr>
      <p:sp>
        <p:nvSpPr>
          <p:cNvPr id="250" name="Google Shape;250;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 Approval: a signed parent/guardian permission form will be required of each youth prior to the activity. These will be collected and approved by the group leader prior to the activity. Following the activity, the forms will be given to the Director of Youth Ministries.</a:t>
            </a:r>
            <a:endParaRPr>
              <a:solidFill>
                <a:srgbClr val="FFFFFF"/>
              </a:solidFill>
            </a:endParaRPr>
          </a:p>
          <a:p>
            <a:pPr marL="0" lvl="0" indent="0" algn="l" rtl="0">
              <a:spcBef>
                <a:spcPts val="1600"/>
              </a:spcBef>
              <a:spcAft>
                <a:spcPts val="0"/>
              </a:spcAft>
              <a:buNone/>
            </a:pPr>
            <a:r>
              <a:rPr lang="en">
                <a:solidFill>
                  <a:srgbClr val="FFFFFF"/>
                </a:solidFill>
              </a:rPr>
              <a:t>B. All overnight or off-property activities require prior permission of the Director of Youth Ministries.</a:t>
            </a:r>
            <a:endParaRPr>
              <a:solidFill>
                <a:srgbClr val="FFFFFF"/>
              </a:solidFill>
            </a:endParaRPr>
          </a:p>
          <a:p>
            <a:pPr marL="0" lvl="0" indent="0" algn="l" rtl="0">
              <a:spcBef>
                <a:spcPts val="1600"/>
              </a:spcBef>
              <a:spcAft>
                <a:spcPts val="0"/>
              </a:spcAft>
              <a:buNone/>
            </a:pPr>
            <a:r>
              <a:rPr lang="en">
                <a:solidFill>
                  <a:srgbClr val="FFFFFF"/>
                </a:solidFill>
              </a:rPr>
              <a:t>C. Providing adequate personnel: programs that involve youth will include supervisory ratio of 1 adult to 10 youth following the 2-adult rule.</a:t>
            </a:r>
            <a:endParaRPr>
              <a:solidFill>
                <a:srgbClr val="FFFFFF"/>
              </a:solidFill>
            </a:endParaRPr>
          </a:p>
          <a:p>
            <a:pPr marL="457200" lvl="0" indent="0" algn="l" rtl="0">
              <a:spcBef>
                <a:spcPts val="1600"/>
              </a:spcBef>
              <a:spcAft>
                <a:spcPts val="1600"/>
              </a:spcAft>
              <a:buNone/>
            </a:pPr>
            <a:endParaRPr/>
          </a:p>
        </p:txBody>
      </p:sp>
      <p:sp>
        <p:nvSpPr>
          <p:cNvPr id="251" name="Google Shape;251;p46"/>
          <p:cNvSpPr txBox="1"/>
          <p:nvPr/>
        </p:nvSpPr>
        <p:spPr>
          <a:xfrm>
            <a:off x="410300" y="456825"/>
            <a:ext cx="7974000" cy="6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u="sng">
                <a:solidFill>
                  <a:srgbClr val="FFFFFF"/>
                </a:solidFill>
              </a:rPr>
              <a:t>Procedures for Overnight Activities</a:t>
            </a:r>
            <a:endParaRPr sz="2800" b="1" u="sng">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55"/>
        <p:cNvGrpSpPr/>
        <p:nvPr/>
      </p:nvGrpSpPr>
      <p:grpSpPr>
        <a:xfrm>
          <a:off x="0" y="0"/>
          <a:ext cx="0" cy="0"/>
          <a:chOff x="0" y="0"/>
          <a:chExt cx="0" cy="0"/>
        </a:xfrm>
      </p:grpSpPr>
      <p:sp>
        <p:nvSpPr>
          <p:cNvPr id="256" name="Google Shape;256;p47"/>
          <p:cNvSpPr txBox="1">
            <a:spLocks noGrp="1"/>
          </p:cNvSpPr>
          <p:nvPr>
            <p:ph type="title"/>
          </p:nvPr>
        </p:nvSpPr>
        <p:spPr>
          <a:xfrm>
            <a:off x="311700" y="239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rgbClr val="FFFFFF"/>
                </a:solidFill>
              </a:rPr>
              <a:t>Rules of Conduct for Overnight Activities	</a:t>
            </a:r>
            <a:endParaRPr b="1" u="sng">
              <a:solidFill>
                <a:srgbClr val="FFFFFF"/>
              </a:solidFill>
            </a:endParaRPr>
          </a:p>
        </p:txBody>
      </p:sp>
      <p:sp>
        <p:nvSpPr>
          <p:cNvPr id="257" name="Google Shape;257;p47"/>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 All persons are to abide by the Safe Sanctuary Policies and Procedures.</a:t>
            </a:r>
            <a:endParaRPr>
              <a:solidFill>
                <a:srgbClr val="FFFFFF"/>
              </a:solidFill>
            </a:endParaRPr>
          </a:p>
          <a:p>
            <a:pPr marL="0" lvl="0" indent="0" algn="l" rtl="0">
              <a:spcBef>
                <a:spcPts val="1600"/>
              </a:spcBef>
              <a:spcAft>
                <a:spcPts val="0"/>
              </a:spcAft>
              <a:buNone/>
            </a:pPr>
            <a:r>
              <a:rPr lang="en">
                <a:solidFill>
                  <a:srgbClr val="FFFFFF"/>
                </a:solidFill>
              </a:rPr>
              <a:t>B. None of the youth will be allowed away from the designated overnight area without prior permission of the group leader and the parent’s signed permission. </a:t>
            </a:r>
            <a:endParaRPr>
              <a:solidFill>
                <a:srgbClr val="FFFFFF"/>
              </a:solidFill>
            </a:endParaRPr>
          </a:p>
          <a:p>
            <a:pPr marL="0" lvl="0" indent="0" algn="l" rtl="0">
              <a:spcBef>
                <a:spcPts val="1600"/>
              </a:spcBef>
              <a:spcAft>
                <a:spcPts val="0"/>
              </a:spcAft>
              <a:buNone/>
            </a:pPr>
            <a:r>
              <a:rPr lang="en">
                <a:solidFill>
                  <a:srgbClr val="FFFFFF"/>
                </a:solidFill>
              </a:rPr>
              <a:t>C. No members of the opposite sex will be allowed to sleep in the same room unsupervised.</a:t>
            </a:r>
            <a:endParaRPr>
              <a:solidFill>
                <a:srgbClr val="FFFFFF"/>
              </a:solidFill>
            </a:endParaRPr>
          </a:p>
          <a:p>
            <a:pPr marL="0" lvl="0" indent="0" algn="l" rtl="0">
              <a:spcBef>
                <a:spcPts val="1600"/>
              </a:spcBef>
              <a:spcAft>
                <a:spcPts val="0"/>
              </a:spcAft>
              <a:buNone/>
            </a:pPr>
            <a:r>
              <a:rPr lang="en">
                <a:solidFill>
                  <a:srgbClr val="FFFFFF"/>
                </a:solidFill>
              </a:rPr>
              <a:t>D.The Youth Covenant must be signed by the youth and their parents before being allowed to participate in overnight activities.</a:t>
            </a:r>
            <a:endParaRPr>
              <a:solidFill>
                <a:srgbClr val="FFFFFF"/>
              </a:solidFill>
            </a:endParaRPr>
          </a:p>
          <a:p>
            <a:pPr marL="0" lvl="0" indent="0" algn="l" rtl="0">
              <a:spcBef>
                <a:spcPts val="1600"/>
              </a:spcBef>
              <a:spcAft>
                <a:spcPts val="1600"/>
              </a:spcAft>
              <a:buNone/>
            </a:pPr>
            <a:r>
              <a:rPr lang="en">
                <a:solidFill>
                  <a:srgbClr val="FFFFFF"/>
                </a:solidFill>
              </a:rPr>
              <a:t>E. Adults will not be allowed to sleep in the same bed with a youth unless the youth is their child and of the same sex. (This rule allows for the rare instance when this is necessary on youth ski trips or other similar events.)</a:t>
            </a:r>
            <a:endParaRPr>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61"/>
        <p:cNvGrpSpPr/>
        <p:nvPr/>
      </p:nvGrpSpPr>
      <p:grpSpPr>
        <a:xfrm>
          <a:off x="0" y="0"/>
          <a:ext cx="0" cy="0"/>
          <a:chOff x="0" y="0"/>
          <a:chExt cx="0" cy="0"/>
        </a:xfrm>
      </p:grpSpPr>
      <p:sp>
        <p:nvSpPr>
          <p:cNvPr id="262" name="Google Shape;262;p48"/>
          <p:cNvSpPr txBox="1">
            <a:spLocks noGrp="1"/>
          </p:cNvSpPr>
          <p:nvPr>
            <p:ph type="body" idx="1"/>
          </p:nvPr>
        </p:nvSpPr>
        <p:spPr>
          <a:xfrm>
            <a:off x="225800" y="1006900"/>
            <a:ext cx="8520600" cy="3825300"/>
          </a:xfrm>
          <a:prstGeom prst="rect">
            <a:avLst/>
          </a:prstGeom>
          <a:solidFill>
            <a:srgbClr val="6AA84F"/>
          </a:solidFill>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The following behaviors are prohibited for workers:</a:t>
            </a:r>
            <a:endParaRPr>
              <a:solidFill>
                <a:schemeClr val="lt1"/>
              </a:solidFill>
            </a:endParaRPr>
          </a:p>
          <a:p>
            <a:pPr marL="0" lvl="0" indent="0" algn="l" rtl="0">
              <a:spcBef>
                <a:spcPts val="1600"/>
              </a:spcBef>
              <a:spcAft>
                <a:spcPts val="0"/>
              </a:spcAft>
              <a:buNone/>
            </a:pPr>
            <a:r>
              <a:rPr lang="en">
                <a:solidFill>
                  <a:schemeClr val="lt1"/>
                </a:solidFill>
              </a:rPr>
              <a:t>A. Threatening or intentionally inflicting emotional or physical injury</a:t>
            </a:r>
            <a:endParaRPr u="sng"/>
          </a:p>
          <a:p>
            <a:pPr marL="0" lvl="0" indent="0" algn="l" rtl="0">
              <a:spcBef>
                <a:spcPts val="1600"/>
              </a:spcBef>
              <a:spcAft>
                <a:spcPts val="0"/>
              </a:spcAft>
              <a:buClr>
                <a:schemeClr val="dk1"/>
              </a:buClr>
              <a:buSzPts val="1100"/>
              <a:buFont typeface="Arial"/>
              <a:buNone/>
            </a:pPr>
            <a:r>
              <a:rPr lang="en">
                <a:solidFill>
                  <a:schemeClr val="lt1"/>
                </a:solidFill>
              </a:rPr>
              <a:t>B. Committing any sexual offense or engaging in any sexual contact, including any kind of sexual offense or engaging in any sexual contact, including any kind of sexual advance or making a request for sexual favors, engaging in verbal, visual or physical conduct of a sexual nature, e.g. back rubs, massages, kissing, or similar behavior</a:t>
            </a:r>
            <a:endParaRPr>
              <a:solidFill>
                <a:schemeClr val="lt1"/>
              </a:solidFill>
            </a:endParaRPr>
          </a:p>
          <a:p>
            <a:pPr marL="0" lvl="0" indent="0" algn="l" rtl="0">
              <a:spcBef>
                <a:spcPts val="1600"/>
              </a:spcBef>
              <a:spcAft>
                <a:spcPts val="0"/>
              </a:spcAft>
              <a:buClr>
                <a:schemeClr val="dk1"/>
              </a:buClr>
              <a:buSzPts val="1100"/>
              <a:buFont typeface="Arial"/>
              <a:buNone/>
            </a:pPr>
            <a:r>
              <a:rPr lang="en">
                <a:solidFill>
                  <a:schemeClr val="lt1"/>
                </a:solidFill>
              </a:rPr>
              <a:t>C. Physical discipline, such as spanking</a:t>
            </a:r>
            <a:endParaRPr>
              <a:solidFill>
                <a:schemeClr val="lt1"/>
              </a:solidFill>
            </a:endParaRPr>
          </a:p>
          <a:p>
            <a:pPr marL="0" lvl="0" indent="0" algn="l" rtl="0">
              <a:spcBef>
                <a:spcPts val="1600"/>
              </a:spcBef>
              <a:spcAft>
                <a:spcPts val="1600"/>
              </a:spcAft>
              <a:buClr>
                <a:schemeClr val="dk1"/>
              </a:buClr>
              <a:buSzPts val="1100"/>
              <a:buFont typeface="Arial"/>
              <a:buNone/>
            </a:pPr>
            <a:r>
              <a:rPr lang="en">
                <a:solidFill>
                  <a:schemeClr val="lt1"/>
                </a:solidFill>
              </a:rPr>
              <a:t>D. Discrimination of any type</a:t>
            </a:r>
            <a:endParaRPr/>
          </a:p>
        </p:txBody>
      </p:sp>
      <p:sp>
        <p:nvSpPr>
          <p:cNvPr id="263" name="Google Shape;263;p48"/>
          <p:cNvSpPr txBox="1">
            <a:spLocks noGrp="1"/>
          </p:cNvSpPr>
          <p:nvPr>
            <p:ph type="title"/>
          </p:nvPr>
        </p:nvSpPr>
        <p:spPr>
          <a:xfrm>
            <a:off x="225800" y="230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rgbClr val="FFFFFF"/>
                </a:solidFill>
              </a:rPr>
              <a:t>Prohibited Behavior (all areas)</a:t>
            </a:r>
            <a:endParaRPr b="1" u="sng">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67"/>
        <p:cNvGrpSpPr/>
        <p:nvPr/>
      </p:nvGrpSpPr>
      <p:grpSpPr>
        <a:xfrm>
          <a:off x="0" y="0"/>
          <a:ext cx="0" cy="0"/>
          <a:chOff x="0" y="0"/>
          <a:chExt cx="0" cy="0"/>
        </a:xfrm>
      </p:grpSpPr>
      <p:sp>
        <p:nvSpPr>
          <p:cNvPr id="268" name="Google Shape;268;p49"/>
          <p:cNvSpPr txBox="1">
            <a:spLocks noGrp="1"/>
          </p:cNvSpPr>
          <p:nvPr>
            <p:ph type="body" idx="1"/>
          </p:nvPr>
        </p:nvSpPr>
        <p:spPr>
          <a:xfrm>
            <a:off x="311700" y="111700"/>
            <a:ext cx="8520600" cy="470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Our church will not tolerate any behavior that is classified under the definition of bullying, and to the extent that such actions are disruptive, we will take steps needed to eliminate such behavior.</a:t>
            </a:r>
            <a:endParaRPr>
              <a:solidFill>
                <a:srgbClr val="FFFFFF"/>
              </a:solidFill>
            </a:endParaRPr>
          </a:p>
          <a:p>
            <a:pPr marL="0" lvl="0" indent="0" algn="l" rtl="0">
              <a:spcBef>
                <a:spcPts val="1600"/>
              </a:spcBef>
              <a:spcAft>
                <a:spcPts val="0"/>
              </a:spcAft>
              <a:buNone/>
            </a:pPr>
            <a:r>
              <a:rPr lang="en">
                <a:solidFill>
                  <a:srgbClr val="FFFFFF"/>
                </a:solidFill>
              </a:rPr>
              <a:t>Bullying is aggressive behavior that is intentional, is repeated over time, and involves an imbalance of strength.  Bullying can take on various forms, including:</a:t>
            </a:r>
            <a:endParaRPr>
              <a:solidFill>
                <a:srgbClr val="FFFFFF"/>
              </a:solidFill>
            </a:endParaRPr>
          </a:p>
          <a:p>
            <a:pPr marL="457200" lvl="0" indent="-342900" algn="l" rtl="0">
              <a:spcBef>
                <a:spcPts val="1600"/>
              </a:spcBef>
              <a:spcAft>
                <a:spcPts val="0"/>
              </a:spcAft>
              <a:buClr>
                <a:srgbClr val="FFFFFF"/>
              </a:buClr>
              <a:buSzPts val="1800"/>
              <a:buAutoNum type="alphaUcPeriod"/>
            </a:pPr>
            <a:r>
              <a:rPr lang="en" i="1">
                <a:solidFill>
                  <a:srgbClr val="FFFFFF"/>
                </a:solidFill>
              </a:rPr>
              <a:t>Physical bullying</a:t>
            </a:r>
            <a:r>
              <a:rPr lang="en">
                <a:solidFill>
                  <a:srgbClr val="FFFFFF"/>
                </a:solidFill>
              </a:rPr>
              <a:t> - when one person engages in physical force against another person, such as hitting, punching, pushing, kicking, pinching, or restraining another.</a:t>
            </a:r>
            <a:endParaRPr>
              <a:solidFill>
                <a:srgbClr val="FFFFFF"/>
              </a:solidFill>
            </a:endParaRPr>
          </a:p>
          <a:p>
            <a:pPr marL="457200" lvl="0" indent="-342900" algn="l" rtl="0">
              <a:spcBef>
                <a:spcPts val="0"/>
              </a:spcBef>
              <a:spcAft>
                <a:spcPts val="0"/>
              </a:spcAft>
              <a:buClr>
                <a:srgbClr val="FFFFFF"/>
              </a:buClr>
              <a:buSzPts val="1800"/>
              <a:buAutoNum type="alphaUcPeriod"/>
            </a:pPr>
            <a:r>
              <a:rPr lang="en" i="1">
                <a:solidFill>
                  <a:srgbClr val="FFFFFF"/>
                </a:solidFill>
              </a:rPr>
              <a:t>Verbal bullying - </a:t>
            </a:r>
            <a:r>
              <a:rPr lang="en">
                <a:solidFill>
                  <a:srgbClr val="FFFFFF"/>
                </a:solidFill>
              </a:rPr>
              <a:t>when someone uses their words to hurt another, such as by belittling or calling another hurtful names.</a:t>
            </a:r>
            <a:endParaRPr>
              <a:solidFill>
                <a:srgbClr val="FFFFFF"/>
              </a:solidFill>
            </a:endParaRPr>
          </a:p>
          <a:p>
            <a:pPr marL="457200" lvl="0" indent="-342900" algn="l" rtl="0">
              <a:spcBef>
                <a:spcPts val="0"/>
              </a:spcBef>
              <a:spcAft>
                <a:spcPts val="0"/>
              </a:spcAft>
              <a:buClr>
                <a:srgbClr val="FFFFFF"/>
              </a:buClr>
              <a:buSzPts val="1800"/>
              <a:buAutoNum type="alphaUcPeriod"/>
            </a:pPr>
            <a:r>
              <a:rPr lang="en" i="1">
                <a:solidFill>
                  <a:srgbClr val="FFFFFF"/>
                </a:solidFill>
              </a:rPr>
              <a:t>Nonverbal or relational bullying - </a:t>
            </a:r>
            <a:r>
              <a:rPr lang="en">
                <a:solidFill>
                  <a:srgbClr val="FFFFFF"/>
                </a:solidFill>
              </a:rPr>
              <a:t>when one person manipulates a relationship or desired relationship to harm another person.  This includes social exclusion, friendship manipulation, or gossip.</a:t>
            </a:r>
            <a:r>
              <a:rPr lang="en" i="1">
                <a:solidFill>
                  <a:srgbClr val="FFFFFF"/>
                </a:solidFill>
              </a:rPr>
              <a:t>  </a:t>
            </a:r>
            <a:r>
              <a:rPr lang="en">
                <a:solidFill>
                  <a:srgbClr val="FFFFFF"/>
                </a:solidFill>
              </a:rPr>
              <a:t>This type of bullying also includes intimidating another person by using gestures.</a:t>
            </a:r>
            <a:endParaRPr>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72"/>
        <p:cNvGrpSpPr/>
        <p:nvPr/>
      </p:nvGrpSpPr>
      <p:grpSpPr>
        <a:xfrm>
          <a:off x="0" y="0"/>
          <a:ext cx="0" cy="0"/>
          <a:chOff x="0" y="0"/>
          <a:chExt cx="0" cy="0"/>
        </a:xfrm>
      </p:grpSpPr>
      <p:sp>
        <p:nvSpPr>
          <p:cNvPr id="273" name="Google Shape;273;p50"/>
          <p:cNvSpPr txBox="1">
            <a:spLocks noGrp="1"/>
          </p:cNvSpPr>
          <p:nvPr>
            <p:ph type="body" idx="1"/>
          </p:nvPr>
        </p:nvSpPr>
        <p:spPr>
          <a:xfrm>
            <a:off x="311700" y="197850"/>
            <a:ext cx="8520600" cy="461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FFFF"/>
                </a:solidFill>
              </a:rPr>
              <a:t>D. Cyberbullying - </a:t>
            </a:r>
            <a:r>
              <a:rPr lang="en">
                <a:solidFill>
                  <a:srgbClr val="FFFFFF"/>
                </a:solidFill>
              </a:rPr>
              <a:t>the intentional and overt act of aggression toward another person by way of any technological tool, such as email, instant messages, text messages, digital pictures or images, or website postings (including blogs).  Cyberbullying can involve:</a:t>
            </a:r>
            <a:endParaRPr>
              <a:solidFill>
                <a:srgbClr val="FFFFFF"/>
              </a:solidFill>
            </a:endParaRPr>
          </a:p>
          <a:p>
            <a:pPr marL="914400" lvl="1" indent="-317500" algn="l" rtl="0">
              <a:spcBef>
                <a:spcPts val="1600"/>
              </a:spcBef>
              <a:spcAft>
                <a:spcPts val="0"/>
              </a:spcAft>
              <a:buClr>
                <a:srgbClr val="FFFFFF"/>
              </a:buClr>
              <a:buSzPts val="1400"/>
              <a:buChar char="○"/>
            </a:pPr>
            <a:r>
              <a:rPr lang="en">
                <a:solidFill>
                  <a:srgbClr val="FFFFFF"/>
                </a:solidFill>
              </a:rPr>
              <a:t>Sending mean, vulgar, or threatening messages or images.</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Posting sensitive, private information about another person.</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Pretending to be someone else in order to make that person look bad.</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Intentionally excluding someone from an online group.</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Hazing - an activity expected of someone joining or participating in a group that humiliates, degrades, abuses, or endangers that person regardless of that person’s willingness to participate.</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Sexually bullying - when bullying involves behaviors that are sexual in nature.  Examples of sexualized bullying behaviors include sexting, bullying that involves exposures of private body parts, and verbal bullying involving sexualized language or innuendos.</a:t>
            </a:r>
            <a:endParaRPr>
              <a:solidFill>
                <a:srgbClr val="FFFFFF"/>
              </a:solidFill>
            </a:endParaRPr>
          </a:p>
          <a:p>
            <a:pPr marL="0" lvl="0" indent="0" algn="l" rtl="0">
              <a:spcBef>
                <a:spcPts val="1600"/>
              </a:spcBef>
              <a:spcAft>
                <a:spcPts val="0"/>
              </a:spcAft>
              <a:buNone/>
            </a:pPr>
            <a:r>
              <a:rPr lang="en">
                <a:solidFill>
                  <a:srgbClr val="FFFFFF"/>
                </a:solidFill>
              </a:rPr>
              <a:t>Anyone who sees an act of bullying, and who then encourages it, is engaging in bullying.  This policy applies to all members, staff and volunteers.</a:t>
            </a:r>
            <a:endParaRPr>
              <a:solidFill>
                <a:srgbClr val="FFFFFF"/>
              </a:solidFill>
            </a:endParaRPr>
          </a:p>
          <a:p>
            <a:pPr marL="0" lvl="0" indent="0" algn="l" rtl="0">
              <a:spcBef>
                <a:spcPts val="1600"/>
              </a:spcBef>
              <a:spcAft>
                <a:spcPts val="1600"/>
              </a:spcAft>
              <a:buNone/>
            </a:pPr>
            <a:endParaRPr>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2C3DA14D-E8C0-4442-98A9-ADFF46680F49}"/>
              </a:ext>
            </a:extLst>
          </p:cNvPr>
          <p:cNvPicPr>
            <a:picLocks noChangeAspect="1"/>
          </p:cNvPicPr>
          <p:nvPr/>
        </p:nvPicPr>
        <p:blipFill>
          <a:blip r:embed="rId3"/>
          <a:stretch>
            <a:fillRect/>
          </a:stretch>
        </p:blipFill>
        <p:spPr>
          <a:xfrm>
            <a:off x="0" y="-1365998"/>
            <a:ext cx="9144000" cy="6858000"/>
          </a:xfrm>
          <a:prstGeom prst="rect">
            <a:avLst/>
          </a:prstGeom>
        </p:spPr>
      </p:pic>
      <p:sp>
        <p:nvSpPr>
          <p:cNvPr id="279" name="Google Shape;279;p51"/>
          <p:cNvSpPr txBox="1">
            <a:spLocks noGrp="1"/>
          </p:cNvSpPr>
          <p:nvPr>
            <p:ph type="ctrTitle" idx="4294967295"/>
          </p:nvPr>
        </p:nvSpPr>
        <p:spPr>
          <a:xfrm>
            <a:off x="311700" y="2755081"/>
            <a:ext cx="8520600" cy="1258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dirty="0">
                <a:latin typeface="Impact"/>
                <a:ea typeface="Impact"/>
                <a:cs typeface="Impact"/>
                <a:sym typeface="Impact"/>
              </a:rPr>
              <a:t>Transportation</a:t>
            </a:r>
            <a:endParaRPr sz="5200" dirty="0">
              <a:latin typeface="Impact"/>
              <a:ea typeface="Impact"/>
              <a:cs typeface="Impact"/>
              <a:sym typeface="Impact"/>
            </a:endParaRPr>
          </a:p>
          <a:p>
            <a:pPr marL="0" lvl="0" indent="0" algn="ctr" rtl="0">
              <a:spcBef>
                <a:spcPts val="0"/>
              </a:spcBef>
              <a:spcAft>
                <a:spcPts val="0"/>
              </a:spcAft>
              <a:buClr>
                <a:schemeClr val="dk1"/>
              </a:buClr>
              <a:buSzPts val="1100"/>
              <a:buFont typeface="Arial"/>
              <a:buNone/>
            </a:pPr>
            <a:r>
              <a:rPr lang="en" sz="2400" dirty="0">
                <a:latin typeface="Impact"/>
                <a:ea typeface="Impact"/>
                <a:cs typeface="Impact"/>
                <a:sym typeface="Impact"/>
              </a:rPr>
              <a:t>(all areas)</a:t>
            </a:r>
            <a:endParaRPr sz="2400" dirty="0">
              <a:latin typeface="Impact"/>
              <a:ea typeface="Impact"/>
              <a:cs typeface="Impact"/>
              <a:sym typeface="Impact"/>
            </a:endParaRPr>
          </a:p>
          <a:p>
            <a:pPr marL="0" lvl="0" indent="0" algn="ctr" rtl="0">
              <a:spcBef>
                <a:spcPts val="0"/>
              </a:spcBef>
              <a:spcAft>
                <a:spcPts val="0"/>
              </a:spcAft>
              <a:buNone/>
            </a:pPr>
            <a:endParaRPr sz="5200" dirty="0">
              <a:latin typeface="Impact"/>
              <a:ea typeface="Impact"/>
              <a:cs typeface="Impact"/>
              <a:sym typeface="Impact"/>
            </a:endParaRPr>
          </a:p>
          <a:p>
            <a:pPr marL="0" lvl="0" indent="0" algn="ctr" rtl="0">
              <a:spcBef>
                <a:spcPts val="0"/>
              </a:spcBef>
              <a:spcAft>
                <a:spcPts val="0"/>
              </a:spcAft>
              <a:buNone/>
            </a:pPr>
            <a:endParaRPr sz="5200" dirty="0">
              <a:latin typeface="Impact"/>
              <a:ea typeface="Impact"/>
              <a:cs typeface="Impact"/>
              <a:sym typeface="Impac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283"/>
        <p:cNvGrpSpPr/>
        <p:nvPr/>
      </p:nvGrpSpPr>
      <p:grpSpPr>
        <a:xfrm>
          <a:off x="0" y="0"/>
          <a:ext cx="0" cy="0"/>
          <a:chOff x="0" y="0"/>
          <a:chExt cx="0" cy="0"/>
        </a:xfrm>
      </p:grpSpPr>
      <p:pic>
        <p:nvPicPr>
          <p:cNvPr id="284" name="Google Shape;284;p52"/>
          <p:cNvPicPr preferRelativeResize="0"/>
          <p:nvPr/>
        </p:nvPicPr>
        <p:blipFill>
          <a:blip r:embed="rId3">
            <a:alphaModFix/>
          </a:blip>
          <a:stretch>
            <a:fillRect/>
          </a:stretch>
        </p:blipFill>
        <p:spPr>
          <a:xfrm>
            <a:off x="1171575" y="256400"/>
            <a:ext cx="7349249" cy="4759600"/>
          </a:xfrm>
          <a:prstGeom prst="rect">
            <a:avLst/>
          </a:prstGeom>
          <a:noFill/>
          <a:ln>
            <a:noFill/>
          </a:ln>
        </p:spPr>
      </p:pic>
      <p:sp>
        <p:nvSpPr>
          <p:cNvPr id="285" name="Google Shape;285;p52"/>
          <p:cNvSpPr txBox="1">
            <a:spLocks noGrp="1"/>
          </p:cNvSpPr>
          <p:nvPr>
            <p:ph type="body" idx="1"/>
          </p:nvPr>
        </p:nvSpPr>
        <p:spPr>
          <a:xfrm>
            <a:off x="1923100" y="1766375"/>
            <a:ext cx="5445300" cy="28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The following procedures are for providing transportation for children and youth to and from activities sponsored and/or supervised by First United Methodist Church. These procedures relate to transportation provided by the church, parents of children/youth, and children/youth workers to and from activities off the church property. </a:t>
            </a:r>
            <a:endParaRPr>
              <a:solidFill>
                <a:srgbClr val="FFFFFF"/>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86" name="Google Shape;286;p52"/>
          <p:cNvSpPr txBox="1">
            <a:spLocks noGrp="1"/>
          </p:cNvSpPr>
          <p:nvPr>
            <p:ph type="title"/>
          </p:nvPr>
        </p:nvSpPr>
        <p:spPr>
          <a:xfrm>
            <a:off x="1874300" y="100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FFFFFF"/>
                </a:solidFill>
              </a:rPr>
              <a:t>Transportation 	</a:t>
            </a:r>
            <a:endParaRPr sz="36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F6B26B"/>
                </a:solidFill>
              </a:rPr>
              <a:t>Response:	</a:t>
            </a:r>
            <a:endParaRPr sz="3600" b="1">
              <a:solidFill>
                <a:srgbClr val="F6B26B"/>
              </a:solidFill>
            </a:endParaRPr>
          </a:p>
        </p:txBody>
      </p:sp>
      <p:sp>
        <p:nvSpPr>
          <p:cNvPr id="79" name="Google Shape;79;p17"/>
          <p:cNvSpPr txBox="1">
            <a:spLocks noGrp="1"/>
          </p:cNvSpPr>
          <p:nvPr>
            <p:ph type="body" idx="1"/>
          </p:nvPr>
        </p:nvSpPr>
        <p:spPr>
          <a:xfrm>
            <a:off x="311700" y="1297900"/>
            <a:ext cx="8520600" cy="327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a:solidFill>
                  <a:srgbClr val="FFFFFF"/>
                </a:solidFill>
              </a:rPr>
              <a:t>With God’s help, we will so order our lives after the example of Christ, that these children (persons), surrounded by steadfast love, may be established in the faith, and confirmed and strengthened in the way that leads to life eternal.</a:t>
            </a:r>
            <a:endParaRPr sz="2200">
              <a:solidFill>
                <a:srgbClr val="FFFFFF"/>
              </a:solidFill>
            </a:endParaRPr>
          </a:p>
        </p:txBody>
      </p:sp>
      <p:pic>
        <p:nvPicPr>
          <p:cNvPr id="2" name="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9500" y="41624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90"/>
        <p:cNvGrpSpPr/>
        <p:nvPr/>
      </p:nvGrpSpPr>
      <p:grpSpPr>
        <a:xfrm>
          <a:off x="0" y="0"/>
          <a:ext cx="0" cy="0"/>
          <a:chOff x="0" y="0"/>
          <a:chExt cx="0" cy="0"/>
        </a:xfrm>
      </p:grpSpPr>
      <p:sp>
        <p:nvSpPr>
          <p:cNvPr id="291" name="Google Shape;291;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u="sng">
                <a:solidFill>
                  <a:srgbClr val="FFFFFF"/>
                </a:solidFill>
              </a:rPr>
              <a:t>Transportation Procedures - Vehicle Requirements</a:t>
            </a:r>
            <a:endParaRPr sz="2600" b="1" u="sng">
              <a:solidFill>
                <a:srgbClr val="FFFFFF"/>
              </a:solidFill>
            </a:endParaRPr>
          </a:p>
        </p:txBody>
      </p:sp>
      <p:sp>
        <p:nvSpPr>
          <p:cNvPr id="292" name="Google Shape;292;p53"/>
          <p:cNvSpPr txBox="1">
            <a:spLocks noGrp="1"/>
          </p:cNvSpPr>
          <p:nvPr>
            <p:ph type="body" idx="1"/>
          </p:nvPr>
        </p:nvSpPr>
        <p:spPr>
          <a:xfrm>
            <a:off x="311700" y="1152475"/>
            <a:ext cx="8520600" cy="3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1.  These vehicle requirements pertain to vehicles owned by First United Methodist Church, those provided by parent or participating children, those provided by children/youth workers and any external commercial vehicles provided for transportation of children/youth.</a:t>
            </a:r>
            <a:endParaRPr>
              <a:solidFill>
                <a:srgbClr val="FFFFFF"/>
              </a:solidFill>
            </a:endParaRPr>
          </a:p>
          <a:p>
            <a:pPr marL="0" lvl="0" indent="0" algn="l" rtl="0">
              <a:spcBef>
                <a:spcPts val="1600"/>
              </a:spcBef>
              <a:spcAft>
                <a:spcPts val="0"/>
              </a:spcAft>
              <a:buNone/>
            </a:pPr>
            <a:r>
              <a:rPr lang="en">
                <a:solidFill>
                  <a:srgbClr val="FFFFFF"/>
                </a:solidFill>
              </a:rPr>
              <a:t>2.  All vehicles shall be in good running order, have a current valid license plate, inspection sticker, and passenger restraints. The passenger restraints must be used while transporting children/youth. If the child requires a booster seat per NC state law, it is the parents’/guardians’ responsibility to provide one.</a:t>
            </a:r>
            <a:endParaRPr>
              <a:solidFill>
                <a:srgbClr val="FFFFFF"/>
              </a:solidFill>
            </a:endParaRPr>
          </a:p>
          <a:p>
            <a:pPr marL="0" lvl="0" indent="0" algn="l" rtl="0">
              <a:spcBef>
                <a:spcPts val="1600"/>
              </a:spcBef>
              <a:spcAft>
                <a:spcPts val="1600"/>
              </a:spcAft>
              <a:buNone/>
            </a:pPr>
            <a:r>
              <a:rPr lang="en">
                <a:solidFill>
                  <a:srgbClr val="FFFFFF"/>
                </a:solidFill>
              </a:rPr>
              <a:t>3.  All vehicles shall have insurance coverage required by North Carolina law.</a:t>
            </a:r>
            <a:endParaRPr>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296"/>
        <p:cNvGrpSpPr/>
        <p:nvPr/>
      </p:nvGrpSpPr>
      <p:grpSpPr>
        <a:xfrm>
          <a:off x="0" y="0"/>
          <a:ext cx="0" cy="0"/>
          <a:chOff x="0" y="0"/>
          <a:chExt cx="0" cy="0"/>
        </a:xfrm>
      </p:grpSpPr>
      <p:sp>
        <p:nvSpPr>
          <p:cNvPr id="297" name="Google Shape;297;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b="1" u="sng">
                <a:solidFill>
                  <a:srgbClr val="FFFFFF"/>
                </a:solidFill>
              </a:rPr>
              <a:t>Transportation Procedures - Qualifications for Drivers</a:t>
            </a:r>
            <a:endParaRPr sz="2500" b="1" u="sng">
              <a:solidFill>
                <a:srgbClr val="FFFFFF"/>
              </a:solidFill>
            </a:endParaRPr>
          </a:p>
          <a:p>
            <a:pPr marL="0" lvl="0" indent="0" algn="l" rtl="0">
              <a:spcBef>
                <a:spcPts val="0"/>
              </a:spcBef>
              <a:spcAft>
                <a:spcPts val="0"/>
              </a:spcAft>
              <a:buNone/>
            </a:pPr>
            <a:endParaRPr/>
          </a:p>
        </p:txBody>
      </p:sp>
      <p:sp>
        <p:nvSpPr>
          <p:cNvPr id="298" name="Google Shape;298;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1. All drivers will be workers (as qualified by the Safe Sanctuary Policy), parents of participating children/youth, or licensed commercial drivers. The Director of Children’s and/or Youth Ministries will pre-approve drivers. </a:t>
            </a:r>
            <a:endParaRPr>
              <a:solidFill>
                <a:srgbClr val="FFFFFF"/>
              </a:solidFill>
            </a:endParaRPr>
          </a:p>
          <a:p>
            <a:pPr marL="0" lvl="0" indent="0" algn="l" rtl="0">
              <a:spcBef>
                <a:spcPts val="1600"/>
              </a:spcBef>
              <a:spcAft>
                <a:spcPts val="0"/>
              </a:spcAft>
              <a:buNone/>
            </a:pPr>
            <a:r>
              <a:rPr lang="en">
                <a:solidFill>
                  <a:srgbClr val="FFFFFF"/>
                </a:solidFill>
              </a:rPr>
              <a:t>2.  All drivers will have a current valid driver’s license with the classification for the vehicle being driven and be at least 25 years of age, unless he/she is a staff member of the church. </a:t>
            </a:r>
            <a:endParaRPr>
              <a:solidFill>
                <a:srgbClr val="FFFFFF"/>
              </a:solidFill>
            </a:endParaRPr>
          </a:p>
          <a:p>
            <a:pPr marL="0" lvl="0" indent="0" algn="l" rtl="0">
              <a:spcBef>
                <a:spcPts val="1600"/>
              </a:spcBef>
              <a:spcAft>
                <a:spcPts val="1600"/>
              </a:spcAft>
              <a:buNone/>
            </a:pPr>
            <a:r>
              <a:rPr lang="en">
                <a:solidFill>
                  <a:srgbClr val="FFFFFF"/>
                </a:solidFill>
              </a:rPr>
              <a:t>3.  All drivers who are staff members will be subject to periodic checks of their motor vehicle records.</a:t>
            </a:r>
            <a:endParaRPr>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302"/>
        <p:cNvGrpSpPr/>
        <p:nvPr/>
      </p:nvGrpSpPr>
      <p:grpSpPr>
        <a:xfrm>
          <a:off x="0" y="0"/>
          <a:ext cx="0" cy="0"/>
          <a:chOff x="0" y="0"/>
          <a:chExt cx="0" cy="0"/>
        </a:xfrm>
      </p:grpSpPr>
      <p:sp>
        <p:nvSpPr>
          <p:cNvPr id="303" name="Google Shape;303;p55"/>
          <p:cNvSpPr txBox="1">
            <a:spLocks noGrp="1"/>
          </p:cNvSpPr>
          <p:nvPr>
            <p:ph type="title"/>
          </p:nvPr>
        </p:nvSpPr>
        <p:spPr>
          <a:xfrm>
            <a:off x="311700" y="147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rgbClr val="FFFFFF"/>
                </a:solidFill>
              </a:rPr>
              <a:t>Transportation Procedures - General Rules </a:t>
            </a:r>
            <a:endParaRPr b="1" u="sng">
              <a:solidFill>
                <a:srgbClr val="FFFFFF"/>
              </a:solidFill>
            </a:endParaRPr>
          </a:p>
          <a:p>
            <a:pPr marL="0" lvl="0" indent="0" algn="l" rtl="0">
              <a:spcBef>
                <a:spcPts val="0"/>
              </a:spcBef>
              <a:spcAft>
                <a:spcPts val="0"/>
              </a:spcAft>
              <a:buNone/>
            </a:pPr>
            <a:endParaRPr/>
          </a:p>
        </p:txBody>
      </p:sp>
      <p:sp>
        <p:nvSpPr>
          <p:cNvPr id="304" name="Google Shape;304;p55"/>
          <p:cNvSpPr txBox="1">
            <a:spLocks noGrp="1"/>
          </p:cNvSpPr>
          <p:nvPr>
            <p:ph type="body" idx="1"/>
          </p:nvPr>
        </p:nvSpPr>
        <p:spPr>
          <a:xfrm>
            <a:off x="311700" y="7202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1. Unless otherwise approved by the administrator and the parents/guardians, all transportation subject to these procedures will begin and terminate at the church property. </a:t>
            </a:r>
            <a:endParaRPr>
              <a:solidFill>
                <a:srgbClr val="FFFFFF"/>
              </a:solidFill>
            </a:endParaRPr>
          </a:p>
          <a:p>
            <a:pPr marL="0" lvl="0" indent="0" algn="l" rtl="0">
              <a:spcBef>
                <a:spcPts val="1600"/>
              </a:spcBef>
              <a:spcAft>
                <a:spcPts val="0"/>
              </a:spcAft>
              <a:buNone/>
            </a:pPr>
            <a:r>
              <a:rPr lang="en">
                <a:solidFill>
                  <a:srgbClr val="FFFFFF"/>
                </a:solidFill>
              </a:rPr>
              <a:t>2. All drivers will obey all traffic laws. Failure to do so may disqualify them from driving for church related activities.</a:t>
            </a:r>
            <a:endParaRPr>
              <a:solidFill>
                <a:srgbClr val="FFFFFF"/>
              </a:solidFill>
            </a:endParaRPr>
          </a:p>
          <a:p>
            <a:pPr marL="0" lvl="0" indent="0" algn="l" rtl="0">
              <a:spcBef>
                <a:spcPts val="1600"/>
              </a:spcBef>
              <a:spcAft>
                <a:spcPts val="0"/>
              </a:spcAft>
              <a:buNone/>
            </a:pPr>
            <a:r>
              <a:rPr lang="en">
                <a:solidFill>
                  <a:srgbClr val="FFFFFF"/>
                </a:solidFill>
              </a:rPr>
              <a:t>3. For overnight church functions, signed parent permission forms will be obtained from each child/youth prior to being allowed in any of these vehicles. If the child/youth does not have a completed permission form, he/she will not be permitted to participate in the transportation provided by the church. The permission forms are to be collected and checked by the group leader prior to leaving the church property. Upon return to the church, the forms will be given to the Director of Children’s and/or Youth Ministries. </a:t>
            </a:r>
            <a:endParaRPr>
              <a:solidFill>
                <a:srgbClr val="FFFFFF"/>
              </a:solidFill>
            </a:endParaRPr>
          </a:p>
          <a:p>
            <a:pPr marL="457200" lvl="0" indent="0" algn="l" rtl="0">
              <a:spcBef>
                <a:spcPts val="1600"/>
              </a:spcBef>
              <a:spcAft>
                <a:spcPts val="16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308"/>
        <p:cNvGrpSpPr/>
        <p:nvPr/>
      </p:nvGrpSpPr>
      <p:grpSpPr>
        <a:xfrm>
          <a:off x="0" y="0"/>
          <a:ext cx="0" cy="0"/>
          <a:chOff x="0" y="0"/>
          <a:chExt cx="0" cy="0"/>
        </a:xfrm>
      </p:grpSpPr>
      <p:sp>
        <p:nvSpPr>
          <p:cNvPr id="309" name="Google Shape;309;p56"/>
          <p:cNvSpPr txBox="1">
            <a:spLocks noGrp="1"/>
          </p:cNvSpPr>
          <p:nvPr>
            <p:ph type="body" idx="1"/>
          </p:nvPr>
        </p:nvSpPr>
        <p:spPr>
          <a:xfrm>
            <a:off x="311700" y="1152475"/>
            <a:ext cx="8172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FFFF"/>
                </a:solidFill>
              </a:rPr>
              <a:t>4. No driver is to transport any child/youth alone without written or verbal permission from the parents. If possible, there will always be more than one child/youth in the vehicle. In the event there is one child/youth in the vehicle, the minor must be seated in the rear seat of the vehicle.</a:t>
            </a:r>
            <a:endParaRPr>
              <a:solidFill>
                <a:srgbClr val="FFFFFF"/>
              </a:solidFill>
            </a:endParaRPr>
          </a:p>
          <a:p>
            <a:pPr marL="0" lvl="0" indent="0" algn="l" rtl="0">
              <a:spcBef>
                <a:spcPts val="1600"/>
              </a:spcBef>
              <a:spcAft>
                <a:spcPts val="1600"/>
              </a:spcAft>
              <a:buClr>
                <a:schemeClr val="dk1"/>
              </a:buClr>
              <a:buSzPts val="1100"/>
              <a:buFont typeface="Arial"/>
              <a:buNone/>
            </a:pPr>
            <a:r>
              <a:rPr lang="en">
                <a:solidFill>
                  <a:srgbClr val="FFFFFF"/>
                </a:solidFill>
              </a:rPr>
              <a:t>5. Preschool staff will not be responsible for transporting children. In the event of off-site activities outside of walking distance, the parent, guardian, or another adult authorized by the parent/guardian will be responsible for transporting their child to and from the site. </a:t>
            </a:r>
            <a:endParaRPr>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57"/>
          <p:cNvPicPr preferRelativeResize="0"/>
          <p:nvPr/>
        </p:nvPicPr>
        <p:blipFill>
          <a:blip r:embed="rId5">
            <a:alphaModFix/>
          </a:blip>
          <a:stretch>
            <a:fillRect/>
          </a:stretch>
        </p:blipFill>
        <p:spPr>
          <a:xfrm>
            <a:off x="-665800" y="-228600"/>
            <a:ext cx="4071128" cy="5428171"/>
          </a:xfrm>
          <a:prstGeom prst="rect">
            <a:avLst/>
          </a:prstGeom>
          <a:noFill/>
          <a:ln>
            <a:noFill/>
          </a:ln>
        </p:spPr>
      </p:pic>
      <p:pic>
        <p:nvPicPr>
          <p:cNvPr id="315" name="Google Shape;315;p57"/>
          <p:cNvPicPr preferRelativeResize="0"/>
          <p:nvPr/>
        </p:nvPicPr>
        <p:blipFill>
          <a:blip r:embed="rId6">
            <a:alphaModFix/>
          </a:blip>
          <a:stretch>
            <a:fillRect/>
          </a:stretch>
        </p:blipFill>
        <p:spPr>
          <a:xfrm>
            <a:off x="6022987" y="-14100"/>
            <a:ext cx="3954341" cy="5272455"/>
          </a:xfrm>
          <a:prstGeom prst="rect">
            <a:avLst/>
          </a:prstGeom>
          <a:noFill/>
          <a:ln>
            <a:noFill/>
          </a:ln>
        </p:spPr>
      </p:pic>
      <p:pic>
        <p:nvPicPr>
          <p:cNvPr id="316" name="Google Shape;316;p57"/>
          <p:cNvPicPr preferRelativeResize="0"/>
          <p:nvPr/>
        </p:nvPicPr>
        <p:blipFill>
          <a:blip r:embed="rId7">
            <a:alphaModFix/>
          </a:blip>
          <a:stretch>
            <a:fillRect/>
          </a:stretch>
        </p:blipFill>
        <p:spPr>
          <a:xfrm>
            <a:off x="2512500" y="-152400"/>
            <a:ext cx="4000903" cy="5334548"/>
          </a:xfrm>
          <a:prstGeom prst="rect">
            <a:avLst/>
          </a:prstGeom>
          <a:noFill/>
          <a:ln>
            <a:noFill/>
          </a:ln>
        </p:spPr>
      </p:pic>
      <p:sp>
        <p:nvSpPr>
          <p:cNvPr id="317" name="Google Shape;317;p57"/>
          <p:cNvSpPr txBox="1">
            <a:spLocks noGrp="1"/>
          </p:cNvSpPr>
          <p:nvPr>
            <p:ph type="ctrTitle" idx="4294967295"/>
          </p:nvPr>
        </p:nvSpPr>
        <p:spPr>
          <a:xfrm>
            <a:off x="311700" y="3883475"/>
            <a:ext cx="8520600" cy="9660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sz="5200">
                <a:latin typeface="Impact"/>
                <a:ea typeface="Impact"/>
                <a:cs typeface="Impact"/>
                <a:sym typeface="Impact"/>
              </a:rPr>
              <a:t>Awareness And Reporting</a:t>
            </a:r>
            <a:endParaRPr sz="5200">
              <a:latin typeface="Impact"/>
              <a:ea typeface="Impact"/>
              <a:cs typeface="Impact"/>
              <a:sym typeface="Impact"/>
            </a:endParaRPr>
          </a:p>
        </p:txBody>
      </p:sp>
      <p:pic>
        <p:nvPicPr>
          <p:cNvPr id="2" name="Online Media 1" descr="Slide45.mp3">
            <a:hlinkClick r:id="" action="ppaction://media"/>
            <a:extLst>
              <a:ext uri="{FF2B5EF4-FFF2-40B4-BE49-F238E27FC236}">
                <a16:creationId xmlns:a16="http://schemas.microsoft.com/office/drawing/2014/main" id="{EB58A4A3-FBDE-9F40-9ECF-B0CF807B36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31062" y="441254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321"/>
        <p:cNvGrpSpPr/>
        <p:nvPr/>
      </p:nvGrpSpPr>
      <p:grpSpPr>
        <a:xfrm>
          <a:off x="0" y="0"/>
          <a:ext cx="0" cy="0"/>
          <a:chOff x="0" y="0"/>
          <a:chExt cx="0" cy="0"/>
        </a:xfrm>
      </p:grpSpPr>
      <p:sp>
        <p:nvSpPr>
          <p:cNvPr id="322" name="Google Shape;32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u="sng">
                <a:solidFill>
                  <a:srgbClr val="FFFFFF"/>
                </a:solidFill>
              </a:rPr>
              <a:t>Be aware of evidence of abuse:</a:t>
            </a:r>
            <a:endParaRPr sz="3000" b="1" u="sng">
              <a:solidFill>
                <a:srgbClr val="FFFFFF"/>
              </a:solidFill>
            </a:endParaRPr>
          </a:p>
        </p:txBody>
      </p:sp>
      <p:sp>
        <p:nvSpPr>
          <p:cNvPr id="323" name="Google Shape;323;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FFFF"/>
                </a:solidFill>
              </a:rPr>
              <a:t>• Physical signs </a:t>
            </a:r>
            <a:endParaRPr>
              <a:solidFill>
                <a:srgbClr val="FFFFFF"/>
              </a:solidFill>
            </a:endParaRPr>
          </a:p>
          <a:p>
            <a:pPr marL="0" lvl="0" indent="0" algn="l" rtl="0">
              <a:spcBef>
                <a:spcPts val="1600"/>
              </a:spcBef>
              <a:spcAft>
                <a:spcPts val="0"/>
              </a:spcAft>
              <a:buClr>
                <a:schemeClr val="dk1"/>
              </a:buClr>
              <a:buSzPts val="1100"/>
              <a:buFont typeface="Arial"/>
              <a:buNone/>
            </a:pPr>
            <a:r>
              <a:rPr lang="en">
                <a:solidFill>
                  <a:srgbClr val="FFFFFF"/>
                </a:solidFill>
              </a:rPr>
              <a:t>• Emotional signs </a:t>
            </a:r>
            <a:endParaRPr>
              <a:solidFill>
                <a:srgbClr val="FFFFFF"/>
              </a:solidFill>
            </a:endParaRPr>
          </a:p>
          <a:p>
            <a:pPr marL="0" lvl="0" indent="0" algn="l" rtl="0">
              <a:spcBef>
                <a:spcPts val="1600"/>
              </a:spcBef>
              <a:spcAft>
                <a:spcPts val="0"/>
              </a:spcAft>
              <a:buClr>
                <a:schemeClr val="dk1"/>
              </a:buClr>
              <a:buSzPts val="1100"/>
              <a:buFont typeface="Arial"/>
              <a:buNone/>
            </a:pPr>
            <a:r>
              <a:rPr lang="en">
                <a:solidFill>
                  <a:srgbClr val="FFFFFF"/>
                </a:solidFill>
              </a:rPr>
              <a:t>• Neglect </a:t>
            </a:r>
            <a:endParaRPr>
              <a:solidFill>
                <a:srgbClr val="FFFFFF"/>
              </a:solidFill>
            </a:endParaRPr>
          </a:p>
          <a:p>
            <a:pPr marL="0" lvl="0" indent="0" algn="l" rtl="0">
              <a:spcBef>
                <a:spcPts val="1600"/>
              </a:spcBef>
              <a:spcAft>
                <a:spcPts val="0"/>
              </a:spcAft>
              <a:buClr>
                <a:schemeClr val="dk1"/>
              </a:buClr>
              <a:buSzPts val="1100"/>
              <a:buFont typeface="Arial"/>
              <a:buNone/>
            </a:pPr>
            <a:r>
              <a:rPr lang="en">
                <a:solidFill>
                  <a:srgbClr val="FFFFFF"/>
                </a:solidFill>
              </a:rPr>
              <a:t>• Sexual abuse </a:t>
            </a:r>
            <a:endParaRPr>
              <a:solidFill>
                <a:srgbClr val="FFFFFF"/>
              </a:solidFill>
            </a:endParaRPr>
          </a:p>
          <a:p>
            <a:pPr marL="0" lvl="0" indent="0" algn="l" rtl="0">
              <a:spcBef>
                <a:spcPts val="1600"/>
              </a:spcBef>
              <a:spcAft>
                <a:spcPts val="0"/>
              </a:spcAft>
              <a:buClr>
                <a:schemeClr val="dk1"/>
              </a:buClr>
              <a:buSzPts val="1100"/>
              <a:buFont typeface="Arial"/>
              <a:buNone/>
            </a:pPr>
            <a:r>
              <a:rPr lang="en">
                <a:solidFill>
                  <a:srgbClr val="FFFFFF"/>
                </a:solidFill>
              </a:rPr>
              <a:t>• Spiritual abuse/neglect </a:t>
            </a:r>
            <a:endParaRPr>
              <a:solidFill>
                <a:srgbClr val="FFFFFF"/>
              </a:solidFill>
            </a:endParaRPr>
          </a:p>
          <a:p>
            <a:pPr marL="0" lvl="0" indent="0" algn="l" rtl="0">
              <a:spcBef>
                <a:spcPts val="1600"/>
              </a:spcBef>
              <a:spcAft>
                <a:spcPts val="1600"/>
              </a:spcAft>
              <a:buNone/>
            </a:pPr>
            <a:r>
              <a:rPr lang="en">
                <a:solidFill>
                  <a:srgbClr val="FFFFFF"/>
                </a:solidFill>
              </a:rPr>
              <a:t>• Financial abuse</a:t>
            </a:r>
            <a:endParaRPr>
              <a:solidFill>
                <a:srgbClr val="FFFFFF"/>
              </a:solidFill>
            </a:endParaRPr>
          </a:p>
        </p:txBody>
      </p:sp>
      <p:pic>
        <p:nvPicPr>
          <p:cNvPr id="2" name="Online Media 1" descr="Slide46.mp3">
            <a:hlinkClick r:id="" action="ppaction://media"/>
            <a:extLst>
              <a:ext uri="{FF2B5EF4-FFF2-40B4-BE49-F238E27FC236}">
                <a16:creationId xmlns:a16="http://schemas.microsoft.com/office/drawing/2014/main" id="{8F920927-F342-5046-9743-A00C2311B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9500" y="422723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327"/>
        <p:cNvGrpSpPr/>
        <p:nvPr/>
      </p:nvGrpSpPr>
      <p:grpSpPr>
        <a:xfrm>
          <a:off x="0" y="0"/>
          <a:ext cx="0" cy="0"/>
          <a:chOff x="0" y="0"/>
          <a:chExt cx="0" cy="0"/>
        </a:xfrm>
      </p:grpSpPr>
      <p:sp>
        <p:nvSpPr>
          <p:cNvPr id="328" name="Google Shape;328;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u="sng">
                <a:solidFill>
                  <a:srgbClr val="FFFFFF"/>
                </a:solidFill>
              </a:rPr>
              <a:t>Response and Reporting</a:t>
            </a:r>
            <a:endParaRPr sz="3000" b="1" u="sng">
              <a:solidFill>
                <a:srgbClr val="FFFFFF"/>
              </a:solidFill>
            </a:endParaRPr>
          </a:p>
          <a:p>
            <a:pPr marL="0" lvl="0" indent="0" algn="l" rtl="0">
              <a:spcBef>
                <a:spcPts val="0"/>
              </a:spcBef>
              <a:spcAft>
                <a:spcPts val="0"/>
              </a:spcAft>
              <a:buNone/>
            </a:pPr>
            <a:endParaRPr sz="3000" b="1" u="sng">
              <a:solidFill>
                <a:srgbClr val="FFFFFF"/>
              </a:solidFill>
            </a:endParaRPr>
          </a:p>
          <a:p>
            <a:pPr marL="0" lvl="0" indent="0" algn="l" rtl="0">
              <a:spcBef>
                <a:spcPts val="0"/>
              </a:spcBef>
              <a:spcAft>
                <a:spcPts val="0"/>
              </a:spcAft>
              <a:buNone/>
            </a:pPr>
            <a:endParaRPr sz="3000" b="1" u="sng">
              <a:solidFill>
                <a:srgbClr val="FFFFFF"/>
              </a:solidFill>
            </a:endParaRPr>
          </a:p>
          <a:p>
            <a:pPr marL="0" lvl="0" indent="0" algn="l" rtl="0">
              <a:spcBef>
                <a:spcPts val="0"/>
              </a:spcBef>
              <a:spcAft>
                <a:spcPts val="0"/>
              </a:spcAft>
              <a:buNone/>
            </a:pPr>
            <a:endParaRPr sz="3000" b="1" u="sng">
              <a:solidFill>
                <a:srgbClr val="FFFFFF"/>
              </a:solidFill>
            </a:endParaRPr>
          </a:p>
          <a:p>
            <a:pPr marL="0" lvl="0" indent="0" algn="l" rtl="0">
              <a:spcBef>
                <a:spcPts val="0"/>
              </a:spcBef>
              <a:spcAft>
                <a:spcPts val="0"/>
              </a:spcAft>
              <a:buNone/>
            </a:pPr>
            <a:endParaRPr sz="3000" b="1" u="sng">
              <a:solidFill>
                <a:srgbClr val="FFFFFF"/>
              </a:solidFill>
            </a:endParaRPr>
          </a:p>
        </p:txBody>
      </p:sp>
      <p:sp>
        <p:nvSpPr>
          <p:cNvPr id="329" name="Google Shape;329;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b="1">
                <a:solidFill>
                  <a:srgbClr val="FFFFFF"/>
                </a:solidFill>
              </a:rPr>
              <a:t>Who must report</a:t>
            </a:r>
            <a:endParaRPr b="1">
              <a:solidFill>
                <a:srgbClr val="FFFFFF"/>
              </a:solidFill>
            </a:endParaRPr>
          </a:p>
          <a:p>
            <a:pPr marL="457200" lvl="0" indent="0" algn="l" rtl="0">
              <a:spcBef>
                <a:spcPts val="1600"/>
              </a:spcBef>
              <a:spcAft>
                <a:spcPts val="0"/>
              </a:spcAft>
              <a:buNone/>
            </a:pPr>
            <a:r>
              <a:rPr lang="en">
                <a:solidFill>
                  <a:srgbClr val="FFFFFF"/>
                </a:solidFill>
              </a:rPr>
              <a:t>The North Carolina reporting law applies to every person and every institution in the state. Do not ignore any reported incident of abuse. The law requires any person or institution who has cause to suspect that any child has been abused or neglected, to make a report to the county department of social services (NC G.S. 7B301). </a:t>
            </a:r>
            <a:endParaRPr>
              <a:solidFill>
                <a:srgbClr val="FFFFFF"/>
              </a:solidFill>
            </a:endParaRPr>
          </a:p>
          <a:p>
            <a:pPr marL="457200" lvl="0" indent="0" algn="l" rtl="0">
              <a:spcBef>
                <a:spcPts val="1600"/>
              </a:spcBef>
              <a:spcAft>
                <a:spcPts val="0"/>
              </a:spcAft>
              <a:buNone/>
            </a:pPr>
            <a:endParaRPr>
              <a:solidFill>
                <a:srgbClr val="FFFFFF"/>
              </a:solidFill>
            </a:endParaRPr>
          </a:p>
          <a:p>
            <a:pPr marL="457200" lvl="0" indent="0" algn="l" rtl="0">
              <a:spcBef>
                <a:spcPts val="1600"/>
              </a:spcBef>
              <a:spcAft>
                <a:spcPts val="0"/>
              </a:spcAft>
              <a:buNone/>
            </a:pPr>
            <a:endParaRPr>
              <a:solidFill>
                <a:srgbClr val="FFFFFF"/>
              </a:solidFill>
            </a:endParaRPr>
          </a:p>
          <a:p>
            <a:pPr marL="0" lvl="0" indent="0" algn="l" rtl="0">
              <a:spcBef>
                <a:spcPts val="1600"/>
              </a:spcBef>
              <a:spcAft>
                <a:spcPts val="0"/>
              </a:spcAft>
              <a:buClr>
                <a:schemeClr val="dk1"/>
              </a:buClr>
              <a:buSzPts val="1100"/>
              <a:buFont typeface="Arial"/>
              <a:buNone/>
            </a:pPr>
            <a:endParaRPr>
              <a:solidFill>
                <a:srgbClr val="FFFFFF"/>
              </a:solidFill>
            </a:endParaRPr>
          </a:p>
          <a:p>
            <a:pPr marL="0" lvl="0" indent="0" algn="l" rtl="0">
              <a:spcBef>
                <a:spcPts val="1600"/>
              </a:spcBef>
              <a:spcAft>
                <a:spcPts val="1600"/>
              </a:spcAft>
              <a:buNone/>
            </a:pPr>
            <a:endParaRPr/>
          </a:p>
        </p:txBody>
      </p:sp>
      <p:pic>
        <p:nvPicPr>
          <p:cNvPr id="2" name="Online Media 1" descr="Slide47.mp3">
            <a:hlinkClick r:id="" action="ppaction://media"/>
            <a:extLst>
              <a:ext uri="{FF2B5EF4-FFF2-40B4-BE49-F238E27FC236}">
                <a16:creationId xmlns:a16="http://schemas.microsoft.com/office/drawing/2014/main" id="{10BF8667-DAAD-6E48-9F96-0073862E6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3176" y="422723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333"/>
        <p:cNvGrpSpPr/>
        <p:nvPr/>
      </p:nvGrpSpPr>
      <p:grpSpPr>
        <a:xfrm>
          <a:off x="0" y="0"/>
          <a:ext cx="0" cy="0"/>
          <a:chOff x="0" y="0"/>
          <a:chExt cx="0" cy="0"/>
        </a:xfrm>
      </p:grpSpPr>
      <p:sp>
        <p:nvSpPr>
          <p:cNvPr id="334" name="Google Shape;334;p60"/>
          <p:cNvSpPr txBox="1">
            <a:spLocks noGrp="1"/>
          </p:cNvSpPr>
          <p:nvPr>
            <p:ph type="body" idx="1"/>
          </p:nvPr>
        </p:nvSpPr>
        <p:spPr>
          <a:xfrm>
            <a:off x="311700" y="407200"/>
            <a:ext cx="8520600" cy="4161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b="1">
                <a:solidFill>
                  <a:srgbClr val="FFFFFF"/>
                </a:solidFill>
              </a:rPr>
              <a:t>Reporting</a:t>
            </a:r>
            <a:endParaRPr b="1">
              <a:solidFill>
                <a:srgbClr val="FFFFFF"/>
              </a:solidFill>
            </a:endParaRPr>
          </a:p>
          <a:p>
            <a:pPr marL="457200" lvl="0" indent="0" algn="l" rtl="0">
              <a:spcBef>
                <a:spcPts val="1600"/>
              </a:spcBef>
              <a:spcAft>
                <a:spcPts val="0"/>
              </a:spcAft>
              <a:buNone/>
            </a:pPr>
            <a:r>
              <a:rPr lang="en">
                <a:solidFill>
                  <a:srgbClr val="FFFFFF"/>
                </a:solidFill>
              </a:rPr>
              <a:t>Having “cause to suspect” child abuse or neglect is not just a feeling about a situation alone. It is important that it is connected to something observable or disclosed, such as a child’s statements, behavior, or appearance. Legal definitions of abuse and neglect are important, but anyone concerned about a child but confused about whether their concern is reportable or not should make the report. Child Protective Services (CPS) Social Workers are trained to assess the presenting information and determine whether a report needs to be taken. If CPS determines that the report does not need to be handled by them, they will automatically forward a report to local law enforcement for investigation. If the report is made in good faith, there is not liability risk in reporting. </a:t>
            </a:r>
            <a:r>
              <a:rPr lang="en" b="1">
                <a:solidFill>
                  <a:srgbClr val="FFFFFF"/>
                </a:solidFill>
              </a:rPr>
              <a:t>So, if in doubt, report. </a:t>
            </a:r>
            <a:endParaRPr b="1">
              <a:solidFill>
                <a:srgbClr val="FFFFFF"/>
              </a:solidFill>
            </a:endParaRPr>
          </a:p>
          <a:p>
            <a:pPr marL="457200" lvl="0" indent="0" algn="l" rtl="0">
              <a:spcBef>
                <a:spcPts val="1600"/>
              </a:spcBef>
              <a:spcAft>
                <a:spcPts val="160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338"/>
        <p:cNvGrpSpPr/>
        <p:nvPr/>
      </p:nvGrpSpPr>
      <p:grpSpPr>
        <a:xfrm>
          <a:off x="0" y="0"/>
          <a:ext cx="0" cy="0"/>
          <a:chOff x="0" y="0"/>
          <a:chExt cx="0" cy="0"/>
        </a:xfrm>
      </p:grpSpPr>
      <p:sp>
        <p:nvSpPr>
          <p:cNvPr id="339" name="Google Shape;339;p61"/>
          <p:cNvSpPr txBox="1">
            <a:spLocks noGrp="1"/>
          </p:cNvSpPr>
          <p:nvPr>
            <p:ph type="body" idx="1"/>
          </p:nvPr>
        </p:nvSpPr>
        <p:spPr>
          <a:xfrm>
            <a:off x="311700" y="953700"/>
            <a:ext cx="8520600" cy="36150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en">
                <a:solidFill>
                  <a:srgbClr val="FFFFFF"/>
                </a:solidFill>
              </a:rPr>
              <a:t>A person who has cause to suspect a child is being abused or neglected has no duty to conduct an investigation to uncover evidence for the report. In fact, that could interfere with a Child Protective Services investigation. He or she is not required to have detailed knowledge of the abuse to make the report. </a:t>
            </a:r>
            <a:endParaRPr>
              <a:solidFill>
                <a:srgbClr val="FFFFFF"/>
              </a:solidFill>
            </a:endParaRPr>
          </a:p>
          <a:p>
            <a:pPr marL="457200" lvl="0" indent="0" algn="l" rtl="0">
              <a:spcBef>
                <a:spcPts val="1600"/>
              </a:spcBef>
              <a:spcAft>
                <a:spcPts val="0"/>
              </a:spcAft>
              <a:buClr>
                <a:schemeClr val="dk1"/>
              </a:buClr>
              <a:buSzPts val="1100"/>
              <a:buFont typeface="Arial"/>
              <a:buNone/>
            </a:pPr>
            <a:r>
              <a:rPr lang="en">
                <a:solidFill>
                  <a:srgbClr val="FFFFFF"/>
                </a:solidFill>
              </a:rPr>
              <a:t>If other church officials are notified prior to a report being made to the Department of Social Services, that notification must be intended as communication and awareness for the church and not as a process of screening the reporting. </a:t>
            </a:r>
            <a:endParaRPr>
              <a:solidFill>
                <a:srgbClr val="FFFFFF"/>
              </a:solidFill>
            </a:endParaRPr>
          </a:p>
          <a:p>
            <a:pPr marL="45720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343"/>
        <p:cNvGrpSpPr/>
        <p:nvPr/>
      </p:nvGrpSpPr>
      <p:grpSpPr>
        <a:xfrm>
          <a:off x="0" y="0"/>
          <a:ext cx="0" cy="0"/>
          <a:chOff x="0" y="0"/>
          <a:chExt cx="0" cy="0"/>
        </a:xfrm>
      </p:grpSpPr>
      <p:sp>
        <p:nvSpPr>
          <p:cNvPr id="344" name="Google Shape;344;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rgbClr val="FFFFFF"/>
                </a:solidFill>
              </a:rPr>
              <a:t>Steps to be taken</a:t>
            </a:r>
            <a:endParaRPr b="1" u="sng">
              <a:solidFill>
                <a:srgbClr val="FFFFFF"/>
              </a:solidFill>
            </a:endParaRPr>
          </a:p>
        </p:txBody>
      </p:sp>
      <p:sp>
        <p:nvSpPr>
          <p:cNvPr id="345" name="Google Shape;345;p62"/>
          <p:cNvSpPr txBox="1">
            <a:spLocks noGrp="1"/>
          </p:cNvSpPr>
          <p:nvPr>
            <p:ph type="body" idx="1"/>
          </p:nvPr>
        </p:nvSpPr>
        <p:spPr>
          <a:xfrm>
            <a:off x="311700" y="1017725"/>
            <a:ext cx="8520600" cy="355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dirty="0">
                <a:solidFill>
                  <a:srgbClr val="FFFFFF"/>
                </a:solidFill>
              </a:rPr>
              <a:t>Ensure the physical safety of the child/youth</a:t>
            </a:r>
            <a:endParaRPr dirty="0">
              <a:solidFill>
                <a:srgbClr val="FFFFFF"/>
              </a:solidFill>
            </a:endParaRPr>
          </a:p>
          <a:p>
            <a:pPr marL="457200" lvl="0" indent="-342900" algn="l" rtl="0">
              <a:spcBef>
                <a:spcPts val="0"/>
              </a:spcBef>
              <a:spcAft>
                <a:spcPts val="0"/>
              </a:spcAft>
              <a:buClr>
                <a:srgbClr val="FFFFFF"/>
              </a:buClr>
              <a:buSzPts val="1800"/>
              <a:buChar char="●"/>
            </a:pPr>
            <a:r>
              <a:rPr lang="en" b="1" dirty="0">
                <a:solidFill>
                  <a:srgbClr val="FFFFFF"/>
                </a:solidFill>
              </a:rPr>
              <a:t>Do NOT confront the accused adult</a:t>
            </a:r>
            <a:endParaRPr b="1"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Notify the appropriate personnel by phone or in person</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If the allegation is against a volunteer, notify the Director of Youth Ministries, Director of Children’s Ministries, or Director of </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If the allegation is against an employee, notify the Senior Pastor, Director of Youth Ministries, Director of Children’s Ministries, or Director of Weekday School</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If the allegation is against a pastor, notify the Director of Youth Ministries, Director of Children’s Ministries, or Director of Weekday School</a:t>
            </a:r>
            <a:endParaRPr dirty="0">
              <a:solidFill>
                <a:srgbClr val="FFFFFF"/>
              </a:solidFill>
            </a:endParaRPr>
          </a:p>
          <a:p>
            <a:pPr marL="457200" marR="0" lvl="0" indent="-342900" algn="l" rtl="0">
              <a:lnSpc>
                <a:spcPct val="115000"/>
              </a:lnSpc>
              <a:spcBef>
                <a:spcPts val="0"/>
              </a:spcBef>
              <a:spcAft>
                <a:spcPts val="0"/>
              </a:spcAft>
              <a:buClr>
                <a:srgbClr val="FFFFFF"/>
              </a:buClr>
              <a:buSzPts val="1800"/>
              <a:buChar char="●"/>
            </a:pPr>
            <a:r>
              <a:rPr lang="en" dirty="0">
                <a:solidFill>
                  <a:srgbClr val="FFFFFF"/>
                </a:solidFill>
              </a:rPr>
              <a:t>Independent of that notification, a report to Child Protective Services (CPS) will be made by the person who received the allegations.</a:t>
            </a:r>
            <a:r>
              <a:rPr lang="en" sz="1100" dirty="0">
                <a:solidFill>
                  <a:srgbClr val="FFFFFF"/>
                </a:solidFill>
              </a:rPr>
              <a:t> </a:t>
            </a:r>
            <a:endParaRPr sz="1100" dirty="0">
              <a:solidFill>
                <a:srgbClr val="FFFFFF"/>
              </a:solidFill>
            </a:endParaRPr>
          </a:p>
          <a:p>
            <a:pPr marL="457200" marR="0" lvl="0" indent="0" algn="l" rtl="0">
              <a:lnSpc>
                <a:spcPct val="115000"/>
              </a:lnSpc>
              <a:spcBef>
                <a:spcPts val="1600"/>
              </a:spcBef>
              <a:spcAft>
                <a:spcPts val="160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83"/>
        <p:cNvGrpSpPr/>
        <p:nvPr/>
      </p:nvGrpSpPr>
      <p:grpSpPr>
        <a:xfrm>
          <a:off x="0" y="0"/>
          <a:ext cx="0" cy="0"/>
          <a:chOff x="0" y="0"/>
          <a:chExt cx="0" cy="0"/>
        </a:xfrm>
      </p:grpSpPr>
      <p:sp>
        <p:nvSpPr>
          <p:cNvPr id="84" name="Google Shape;84;p18"/>
          <p:cNvSpPr txBox="1"/>
          <p:nvPr/>
        </p:nvSpPr>
        <p:spPr>
          <a:xfrm>
            <a:off x="156125" y="167100"/>
            <a:ext cx="9144000" cy="52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endParaRPr/>
          </a:p>
        </p:txBody>
      </p:sp>
      <p:pic>
        <p:nvPicPr>
          <p:cNvPr id="85" name="Google Shape;85;p18"/>
          <p:cNvPicPr preferRelativeResize="0"/>
          <p:nvPr/>
        </p:nvPicPr>
        <p:blipFill>
          <a:blip r:embed="rId5">
            <a:alphaModFix/>
          </a:blip>
          <a:stretch>
            <a:fillRect/>
          </a:stretch>
        </p:blipFill>
        <p:spPr>
          <a:xfrm>
            <a:off x="306550" y="413962"/>
            <a:ext cx="5364493" cy="4315575"/>
          </a:xfrm>
          <a:prstGeom prst="rect">
            <a:avLst/>
          </a:prstGeom>
          <a:noFill/>
          <a:ln>
            <a:noFill/>
          </a:ln>
        </p:spPr>
      </p:pic>
      <p:pic>
        <p:nvPicPr>
          <p:cNvPr id="86" name="Google Shape;86;p18"/>
          <p:cNvPicPr preferRelativeResize="0"/>
          <p:nvPr/>
        </p:nvPicPr>
        <p:blipFill>
          <a:blip r:embed="rId6">
            <a:alphaModFix/>
          </a:blip>
          <a:stretch>
            <a:fillRect/>
          </a:stretch>
        </p:blipFill>
        <p:spPr>
          <a:xfrm flipH="1">
            <a:off x="4328000" y="1191900"/>
            <a:ext cx="4513149" cy="3630700"/>
          </a:xfrm>
          <a:prstGeom prst="rect">
            <a:avLst/>
          </a:prstGeom>
          <a:noFill/>
          <a:ln>
            <a:noFill/>
          </a:ln>
        </p:spPr>
      </p:pic>
      <p:sp>
        <p:nvSpPr>
          <p:cNvPr id="87" name="Google Shape;87;p18"/>
          <p:cNvSpPr txBox="1"/>
          <p:nvPr/>
        </p:nvSpPr>
        <p:spPr>
          <a:xfrm>
            <a:off x="5095075" y="2158150"/>
            <a:ext cx="3298800" cy="203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FFFFFF"/>
                </a:solidFill>
              </a:rPr>
              <a:t>2. Protect our volunteers.</a:t>
            </a:r>
            <a:endParaRPr sz="1800">
              <a:solidFill>
                <a:srgbClr val="FFFFFF"/>
              </a:solidFill>
            </a:endParaRPr>
          </a:p>
          <a:p>
            <a:pPr marL="0" lvl="0" indent="0" algn="l" rtl="0">
              <a:lnSpc>
                <a:spcPct val="115000"/>
              </a:lnSpc>
              <a:spcBef>
                <a:spcPts val="1600"/>
              </a:spcBef>
              <a:spcAft>
                <a:spcPts val="0"/>
              </a:spcAft>
              <a:buClr>
                <a:schemeClr val="dk1"/>
              </a:buClr>
              <a:buSzPts val="1100"/>
              <a:buFont typeface="Arial"/>
              <a:buNone/>
            </a:pPr>
            <a:r>
              <a:rPr lang="en" sz="1800">
                <a:solidFill>
                  <a:srgbClr val="FFFFFF"/>
                </a:solidFill>
              </a:rPr>
              <a:t>3. Reduce the liability for our church.</a:t>
            </a:r>
            <a:endParaRPr sz="1800">
              <a:solidFill>
                <a:srgbClr val="FFFFFF"/>
              </a:solidFill>
            </a:endParaRPr>
          </a:p>
          <a:p>
            <a:pPr marL="0" lvl="0" indent="0" algn="l" rtl="0">
              <a:lnSpc>
                <a:spcPct val="115000"/>
              </a:lnSpc>
              <a:spcBef>
                <a:spcPts val="1600"/>
              </a:spcBef>
              <a:spcAft>
                <a:spcPts val="0"/>
              </a:spcAft>
              <a:buClr>
                <a:schemeClr val="dk1"/>
              </a:buClr>
              <a:buSzPts val="1100"/>
              <a:buFont typeface="Arial"/>
              <a:buNone/>
            </a:pPr>
            <a:endParaRPr sz="1800">
              <a:solidFill>
                <a:schemeClr val="dk1"/>
              </a:solidFill>
            </a:endParaRPr>
          </a:p>
          <a:p>
            <a:pPr marL="0" lvl="0" indent="0" algn="l" rtl="0">
              <a:lnSpc>
                <a:spcPct val="115000"/>
              </a:lnSpc>
              <a:spcBef>
                <a:spcPts val="1600"/>
              </a:spcBef>
              <a:spcAft>
                <a:spcPts val="0"/>
              </a:spcAft>
              <a:buClr>
                <a:schemeClr val="dk1"/>
              </a:buClr>
              <a:buSzPts val="1100"/>
              <a:buFont typeface="Arial"/>
              <a:buNone/>
            </a:pPr>
            <a:endParaRPr sz="1800">
              <a:solidFill>
                <a:schemeClr val="dk2"/>
              </a:solidFill>
            </a:endParaRPr>
          </a:p>
          <a:p>
            <a:pPr marL="0" lvl="0" indent="0" algn="l" rtl="0">
              <a:spcBef>
                <a:spcPts val="1600"/>
              </a:spcBef>
              <a:spcAft>
                <a:spcPts val="0"/>
              </a:spcAft>
              <a:buNone/>
            </a:pPr>
            <a:endParaRPr/>
          </a:p>
        </p:txBody>
      </p:sp>
      <p:sp>
        <p:nvSpPr>
          <p:cNvPr id="88" name="Google Shape;88;p18"/>
          <p:cNvSpPr txBox="1">
            <a:spLocks noGrp="1"/>
          </p:cNvSpPr>
          <p:nvPr>
            <p:ph type="body" idx="1"/>
          </p:nvPr>
        </p:nvSpPr>
        <p:spPr>
          <a:xfrm>
            <a:off x="1215087" y="1425125"/>
            <a:ext cx="3257700" cy="211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rgbClr val="FFFFFF"/>
                </a:solidFill>
              </a:rPr>
              <a:t>Following Safe Sanctuaries will help…</a:t>
            </a:r>
            <a:endParaRPr sz="2200" b="1">
              <a:solidFill>
                <a:srgbClr val="FFFFFF"/>
              </a:solidFill>
            </a:endParaRPr>
          </a:p>
          <a:p>
            <a:pPr marL="0" lvl="0" indent="0" algn="l" rtl="0">
              <a:spcBef>
                <a:spcPts val="1600"/>
              </a:spcBef>
              <a:spcAft>
                <a:spcPts val="0"/>
              </a:spcAft>
              <a:buNone/>
            </a:pPr>
            <a:r>
              <a:rPr lang="en">
                <a:solidFill>
                  <a:srgbClr val="FFFFFF"/>
                </a:solidFill>
              </a:rPr>
              <a:t>1. Protect the children, youth, and vulnerable adults in ALL ministry areas.</a:t>
            </a:r>
            <a:endParaRPr>
              <a:solidFill>
                <a:srgbClr val="FFFFFF"/>
              </a:solidFill>
            </a:endParaRPr>
          </a:p>
          <a:p>
            <a:pPr marL="0" lvl="0" indent="0" algn="l" rtl="0">
              <a:spcBef>
                <a:spcPts val="1600"/>
              </a:spcBef>
              <a:spcAft>
                <a:spcPts val="1600"/>
              </a:spcAft>
              <a:buNone/>
            </a:pPr>
            <a:endParaRPr/>
          </a:p>
        </p:txBody>
      </p:sp>
      <p:pic>
        <p:nvPicPr>
          <p:cNvPr id="2" name="Slid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49" y="1302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349"/>
        <p:cNvGrpSpPr/>
        <p:nvPr/>
      </p:nvGrpSpPr>
      <p:grpSpPr>
        <a:xfrm>
          <a:off x="0" y="0"/>
          <a:ext cx="0" cy="0"/>
          <a:chOff x="0" y="0"/>
          <a:chExt cx="0" cy="0"/>
        </a:xfrm>
      </p:grpSpPr>
      <p:sp>
        <p:nvSpPr>
          <p:cNvPr id="350" name="Google Shape;350;p63"/>
          <p:cNvSpPr txBox="1">
            <a:spLocks noGrp="1"/>
          </p:cNvSpPr>
          <p:nvPr>
            <p:ph type="body" idx="1"/>
          </p:nvPr>
        </p:nvSpPr>
        <p:spPr>
          <a:xfrm>
            <a:off x="311700" y="407200"/>
            <a:ext cx="8520600" cy="4161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Include as much of the following in the report to CPS as possible:</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Child’s name, age and address</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Name and address of the child’s parent, guardian, or caretaker</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The names and ages of other children in the home</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The child’s location if not at the home address</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The nature and extent of any injury or condition resulting from the abuse or neglect</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Any other information that might help establish the need for protective intervention</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Volunteers will be relieved of duties pending a DSS (Department of Social Services) or law enforcement investigation.</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Allegations will be reported appropriately and if necessary, additional steps will be taken.  (see full policy)</a:t>
            </a:r>
            <a:endParaRPr>
              <a:solidFill>
                <a:srgbClr val="FFFFFF"/>
              </a:solidFill>
            </a:endParaRPr>
          </a:p>
          <a:p>
            <a:pPr marL="457200" lvl="0" indent="0" algn="l" rtl="0">
              <a:spcBef>
                <a:spcPts val="1600"/>
              </a:spcBef>
              <a:spcAft>
                <a:spcPts val="1600"/>
              </a:spcAft>
              <a:buNone/>
            </a:pPr>
            <a:endParaRPr>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354"/>
        <p:cNvGrpSpPr/>
        <p:nvPr/>
      </p:nvGrpSpPr>
      <p:grpSpPr>
        <a:xfrm>
          <a:off x="0" y="0"/>
          <a:ext cx="0" cy="0"/>
          <a:chOff x="0" y="0"/>
          <a:chExt cx="0" cy="0"/>
        </a:xfrm>
      </p:grpSpPr>
      <p:sp>
        <p:nvSpPr>
          <p:cNvPr id="355" name="Google Shape;355;p64"/>
          <p:cNvSpPr txBox="1">
            <a:spLocks noGrp="1"/>
          </p:cNvSpPr>
          <p:nvPr>
            <p:ph type="body" idx="1"/>
          </p:nvPr>
        </p:nvSpPr>
        <p:spPr>
          <a:xfrm>
            <a:off x="311700" y="204025"/>
            <a:ext cx="8520600" cy="4364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dirty="0">
                <a:solidFill>
                  <a:srgbClr val="FFFFFF"/>
                </a:solidFill>
              </a:rPr>
              <a:t>If the allegation is against someone outside the church (parent, caregiver, or individual):</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Do not restrict the child from leaving with the parent.  </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An immediate  report to Child Protective Services is to be made by the person who received the allegations.  </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Notify the Director of Youth Ministries, Director of Children’s Ministries, or Director of Weekday School</a:t>
            </a:r>
            <a:endParaRPr dirty="0">
              <a:solidFill>
                <a:srgbClr val="FFFFFF"/>
              </a:solidFill>
            </a:endParaRPr>
          </a:p>
          <a:p>
            <a:pPr marL="914400" lvl="1" indent="-317500" algn="l" rtl="0">
              <a:spcBef>
                <a:spcPts val="0"/>
              </a:spcBef>
              <a:spcAft>
                <a:spcPts val="0"/>
              </a:spcAft>
              <a:buClr>
                <a:srgbClr val="FFFFFF"/>
              </a:buClr>
              <a:buSzPts val="1400"/>
              <a:buChar char="○"/>
            </a:pPr>
            <a:r>
              <a:rPr lang="en" dirty="0">
                <a:solidFill>
                  <a:srgbClr val="FFFFFF"/>
                </a:solidFill>
              </a:rPr>
              <a:t>Allegations will be reported appropriately and if necessary, additional steps will be taken.  (see full policy)</a:t>
            </a:r>
            <a:endParaRPr dirty="0">
              <a:solidFill>
                <a:srgbClr val="FFFFFF"/>
              </a:solidFill>
            </a:endParaRPr>
          </a:p>
          <a:p>
            <a:pPr marL="0" lvl="0" indent="0" algn="l" rtl="0">
              <a:spcBef>
                <a:spcPts val="1600"/>
              </a:spcBef>
              <a:spcAft>
                <a:spcPts val="0"/>
              </a:spcAft>
              <a:buNone/>
            </a:pPr>
            <a:endParaRPr dirty="0">
              <a:solidFill>
                <a:schemeClr val="lt1"/>
              </a:solidFill>
            </a:endParaRPr>
          </a:p>
          <a:p>
            <a:pPr marL="0" lvl="0" indent="0" algn="l" rtl="0">
              <a:spcBef>
                <a:spcPts val="1600"/>
              </a:spcBef>
              <a:spcAft>
                <a:spcPts val="0"/>
              </a:spcAft>
              <a:buNone/>
            </a:pPr>
            <a:r>
              <a:rPr lang="en" b="1" dirty="0">
                <a:solidFill>
                  <a:schemeClr val="lt1"/>
                </a:solidFill>
              </a:rPr>
              <a:t>Documentation, documentation, documentation!</a:t>
            </a:r>
            <a:endParaRPr b="1" dirty="0">
              <a:solidFill>
                <a:schemeClr val="lt1"/>
              </a:solidFill>
            </a:endParaRPr>
          </a:p>
          <a:p>
            <a:pPr marL="0" lvl="0" indent="0" algn="l" rtl="0">
              <a:spcBef>
                <a:spcPts val="1600"/>
              </a:spcBef>
              <a:spcAft>
                <a:spcPts val="0"/>
              </a:spcAft>
              <a:buNone/>
            </a:pPr>
            <a:r>
              <a:rPr lang="en" dirty="0">
                <a:solidFill>
                  <a:schemeClr val="lt1"/>
                </a:solidFill>
              </a:rPr>
              <a:t>(forms in the online training manual)</a:t>
            </a:r>
            <a:endParaRPr dirty="0">
              <a:solidFill>
                <a:schemeClr val="lt1"/>
              </a:solidFill>
            </a:endParaRPr>
          </a:p>
          <a:p>
            <a:pPr marL="0" lvl="0" indent="0" algn="l" rtl="0">
              <a:spcBef>
                <a:spcPts val="1600"/>
              </a:spcBef>
              <a:spcAft>
                <a:spcPts val="0"/>
              </a:spcAft>
              <a:buNone/>
            </a:pPr>
            <a:endParaRPr dirty="0"/>
          </a:p>
          <a:p>
            <a:pPr marL="0" lvl="0" indent="0" algn="l" rtl="0">
              <a:spcBef>
                <a:spcPts val="1600"/>
              </a:spcBef>
              <a:spcAft>
                <a:spcPts val="0"/>
              </a:spcAft>
              <a:buNone/>
            </a:pPr>
            <a:endParaRPr dirty="0">
              <a:solidFill>
                <a:srgbClr val="FFFFFF"/>
              </a:solidFill>
            </a:endParaRPr>
          </a:p>
          <a:p>
            <a:pPr marL="0" lvl="0" indent="0" algn="l" rtl="0">
              <a:spcBef>
                <a:spcPts val="1600"/>
              </a:spcBef>
              <a:spcAft>
                <a:spcPts val="1600"/>
              </a:spcAft>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359"/>
        <p:cNvGrpSpPr/>
        <p:nvPr/>
      </p:nvGrpSpPr>
      <p:grpSpPr>
        <a:xfrm>
          <a:off x="0" y="0"/>
          <a:ext cx="0" cy="0"/>
          <a:chOff x="0" y="0"/>
          <a:chExt cx="0" cy="0"/>
        </a:xfrm>
      </p:grpSpPr>
      <p:sp>
        <p:nvSpPr>
          <p:cNvPr id="360" name="Google Shape;360;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rgbClr val="FFFFFF"/>
                </a:solidFill>
              </a:rPr>
              <a:t>Response for Abuse</a:t>
            </a:r>
            <a:endParaRPr b="1" u="sng">
              <a:solidFill>
                <a:srgbClr val="FFFFFF"/>
              </a:solidFill>
            </a:endParaRPr>
          </a:p>
        </p:txBody>
      </p:sp>
      <p:sp>
        <p:nvSpPr>
          <p:cNvPr id="361" name="Google Shape;361;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The following steps shall be taken once abuse is reported:</a:t>
            </a:r>
            <a:endParaRPr>
              <a:solidFill>
                <a:srgbClr val="FFFFFF"/>
              </a:solidFill>
            </a:endParaRPr>
          </a:p>
          <a:p>
            <a:pPr marL="457200" lvl="0" indent="-342900" algn="l" rtl="0">
              <a:lnSpc>
                <a:spcPct val="100000"/>
              </a:lnSpc>
              <a:spcBef>
                <a:spcPts val="1600"/>
              </a:spcBef>
              <a:spcAft>
                <a:spcPts val="0"/>
              </a:spcAft>
              <a:buClr>
                <a:srgbClr val="FFFFFF"/>
              </a:buClr>
              <a:buSzPts val="1800"/>
              <a:buChar char="●"/>
            </a:pPr>
            <a:r>
              <a:rPr lang="en">
                <a:solidFill>
                  <a:srgbClr val="FFFFFF"/>
                </a:solidFill>
              </a:rPr>
              <a:t>A response team shall be formed and will be assigned to take any further actions that are required. The response team shall follow the advice of legal counsel and the District Superintendent (or the District Superintendent’s representative).</a:t>
            </a:r>
            <a:endParaRPr>
              <a:solidFill>
                <a:srgbClr val="FFFFFF"/>
              </a:solidFill>
            </a:endParaRPr>
          </a:p>
          <a:p>
            <a:pPr marL="457200" lvl="0" indent="-342900" algn="l" rtl="0">
              <a:lnSpc>
                <a:spcPct val="100000"/>
              </a:lnSpc>
              <a:spcBef>
                <a:spcPts val="0"/>
              </a:spcBef>
              <a:spcAft>
                <a:spcPts val="0"/>
              </a:spcAft>
              <a:buClr>
                <a:srgbClr val="FFFFFF"/>
              </a:buClr>
              <a:buSzPts val="1800"/>
              <a:buChar char="●"/>
            </a:pPr>
            <a:r>
              <a:rPr lang="en">
                <a:solidFill>
                  <a:srgbClr val="FFFFFF"/>
                </a:solidFill>
              </a:rPr>
              <a:t>The Response Team shall be made up of the Senior Pastor, the Chairman of the Staff Parish Relations Committee Chairman, the Church Council Chairperson, and a mental health professional.</a:t>
            </a:r>
            <a:endParaRPr>
              <a:solidFill>
                <a:srgbClr val="FFFFFF"/>
              </a:solidFill>
            </a:endParaRPr>
          </a:p>
          <a:p>
            <a:pPr marL="457200" lvl="0" indent="-342900" algn="l" rtl="0">
              <a:lnSpc>
                <a:spcPct val="100000"/>
              </a:lnSpc>
              <a:spcBef>
                <a:spcPts val="0"/>
              </a:spcBef>
              <a:spcAft>
                <a:spcPts val="0"/>
              </a:spcAft>
              <a:buClr>
                <a:srgbClr val="FFFFFF"/>
              </a:buClr>
              <a:buSzPts val="1800"/>
              <a:buChar char="●"/>
            </a:pPr>
            <a:r>
              <a:rPr lang="en">
                <a:solidFill>
                  <a:srgbClr val="FFFFFF"/>
                </a:solidFill>
              </a:rPr>
              <a:t>The Response Team shall appoint one sole media spokesperson. The Response Team shall determine the appropriate means of communicating with the congregation.</a:t>
            </a:r>
            <a:endParaRPr>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365"/>
        <p:cNvGrpSpPr/>
        <p:nvPr/>
      </p:nvGrpSpPr>
      <p:grpSpPr>
        <a:xfrm>
          <a:off x="0" y="0"/>
          <a:ext cx="0" cy="0"/>
          <a:chOff x="0" y="0"/>
          <a:chExt cx="0" cy="0"/>
        </a:xfrm>
      </p:grpSpPr>
      <p:sp>
        <p:nvSpPr>
          <p:cNvPr id="366" name="Google Shape;366;p66"/>
          <p:cNvSpPr txBox="1">
            <a:spLocks noGrp="1"/>
          </p:cNvSpPr>
          <p:nvPr>
            <p:ph type="body" idx="1"/>
          </p:nvPr>
        </p:nvSpPr>
        <p:spPr>
          <a:xfrm>
            <a:off x="311700" y="289925"/>
            <a:ext cx="8520600" cy="45681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FFFFFF"/>
              </a:buClr>
              <a:buSzPts val="1800"/>
              <a:buChar char="●"/>
            </a:pPr>
            <a:r>
              <a:rPr lang="en">
                <a:solidFill>
                  <a:srgbClr val="FFFFFF"/>
                </a:solidFill>
              </a:rPr>
              <a:t>The Response Team will:</a:t>
            </a:r>
            <a:endParaRPr>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Inform the employee or volunteer of the accusation.</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700">
                <a:solidFill>
                  <a:srgbClr val="FFFFFF"/>
                </a:solidFill>
                <a:latin typeface="Times New Roman"/>
                <a:ea typeface="Times New Roman"/>
                <a:cs typeface="Times New Roman"/>
                <a:sym typeface="Times New Roman"/>
              </a:rPr>
              <a:t> </a:t>
            </a:r>
            <a:r>
              <a:rPr lang="en" sz="1400">
                <a:solidFill>
                  <a:srgbClr val="FFFFFF"/>
                </a:solidFill>
              </a:rPr>
              <a:t>Suspend with pay (for paid employee) the alleged offender while the confidential investigation is being conducted.</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Consult with the church attorney.</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Reassure the victim that he or she has done nothing wrong and that it was right to report the incident.</a:t>
            </a:r>
            <a:endParaRPr>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Allow the victim to speak freely.</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Not coach responses from the victim and will do not become defensive to any statements.</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Cooperate in the investigation conducted by the insurance company and Child Protective Services.CPS and the insurance company.</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Provide ongoing spiritual and counseling support for the victim and his/her family.</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Consider the spiritual needs of the accused and seek assistance from the District Superintendent and Conference personnel in providing for proper counseling and response for the accused and the accused’s family.</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Use response team to ensure all necessary steps were followed, reports made, and documentation completed.</a:t>
            </a:r>
            <a:endParaRPr sz="1400">
              <a:solidFill>
                <a:srgbClr val="FFFFFF"/>
              </a:solidFill>
            </a:endParaRPr>
          </a:p>
          <a:p>
            <a:pPr marL="914400" lvl="0" indent="-317500" algn="l" rtl="0">
              <a:lnSpc>
                <a:spcPct val="100000"/>
              </a:lnSpc>
              <a:spcBef>
                <a:spcPts val="0"/>
              </a:spcBef>
              <a:spcAft>
                <a:spcPts val="0"/>
              </a:spcAft>
              <a:buClr>
                <a:srgbClr val="FFFFFF"/>
              </a:buClr>
              <a:buSzPts val="1400"/>
              <a:buAutoNum type="arabicPeriod"/>
            </a:pPr>
            <a:r>
              <a:rPr lang="en" sz="1400">
                <a:solidFill>
                  <a:srgbClr val="FFFFFF"/>
                </a:solidFill>
              </a:rPr>
              <a:t>Review the process to see if improvements need to be made in policy or procedure.</a:t>
            </a:r>
            <a:endParaRPr sz="1400">
              <a:solidFill>
                <a:srgbClr val="FFFFFF"/>
              </a:solidFill>
            </a:endParaRPr>
          </a:p>
          <a:p>
            <a:pPr marL="0" lvl="0" indent="0" algn="l" rtl="0">
              <a:lnSpc>
                <a:spcPct val="100000"/>
              </a:lnSpc>
              <a:spcBef>
                <a:spcPts val="0"/>
              </a:spcBef>
              <a:spcAft>
                <a:spcPts val="0"/>
              </a:spcAft>
              <a:buNone/>
            </a:pPr>
            <a:endParaRPr sz="1400">
              <a:solidFill>
                <a:srgbClr val="FFFFFF"/>
              </a:solidFill>
            </a:endParaRPr>
          </a:p>
          <a:p>
            <a:pPr marL="0" lvl="0" indent="0" algn="l" rtl="0">
              <a:lnSpc>
                <a:spcPct val="100000"/>
              </a:lnSpc>
              <a:spcBef>
                <a:spcPts val="0"/>
              </a:spcBef>
              <a:spcAft>
                <a:spcPts val="0"/>
              </a:spcAft>
              <a:buNone/>
            </a:pPr>
            <a:r>
              <a:rPr lang="en" sz="1400">
                <a:solidFill>
                  <a:srgbClr val="FFFFFF"/>
                </a:solidFill>
              </a:rPr>
              <a:t>* See policy for Notification Contacts</a:t>
            </a:r>
            <a:endParaRPr sz="1400">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370"/>
        <p:cNvGrpSpPr/>
        <p:nvPr/>
      </p:nvGrpSpPr>
      <p:grpSpPr>
        <a:xfrm>
          <a:off x="0" y="0"/>
          <a:ext cx="0" cy="0"/>
          <a:chOff x="0" y="0"/>
          <a:chExt cx="0" cy="0"/>
        </a:xfrm>
      </p:grpSpPr>
      <p:sp>
        <p:nvSpPr>
          <p:cNvPr id="371" name="Google Shape;371;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FFFFFF"/>
                </a:solidFill>
              </a:rPr>
              <a:t>Post Reporting Procedure</a:t>
            </a:r>
            <a:endParaRPr u="sng">
              <a:solidFill>
                <a:srgbClr val="FFFFFF"/>
              </a:solidFill>
            </a:endParaRPr>
          </a:p>
        </p:txBody>
      </p:sp>
      <p:sp>
        <p:nvSpPr>
          <p:cNvPr id="372" name="Google Shape;372;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First United Methodist Church acknowledges that there are many victims beyond the abused who may be affected by an incident or of suspicion of child abuse or neglect.  We are mindful that the following persons will require the proper response, care, counseling, and support following any such event.</a:t>
            </a:r>
            <a:endParaRPr>
              <a:solidFill>
                <a:srgbClr val="FFFFFF"/>
              </a:solidFill>
            </a:endParaRPr>
          </a:p>
          <a:p>
            <a:pPr marL="914400" lvl="0" indent="-342900" algn="l" rtl="0">
              <a:lnSpc>
                <a:spcPct val="100000"/>
              </a:lnSpc>
              <a:spcBef>
                <a:spcPts val="1600"/>
              </a:spcBef>
              <a:spcAft>
                <a:spcPts val="0"/>
              </a:spcAft>
              <a:buClr>
                <a:srgbClr val="FFFFFF"/>
              </a:buClr>
              <a:buSzPts val="1800"/>
              <a:buChar char="●"/>
            </a:pPr>
            <a:r>
              <a:rPr lang="en">
                <a:solidFill>
                  <a:srgbClr val="FFFFFF"/>
                </a:solidFill>
              </a:rPr>
              <a:t>Family members of the harmed child or youth</a:t>
            </a:r>
            <a:endParaRPr>
              <a:solidFill>
                <a:srgbClr val="FFFFFF"/>
              </a:solidFill>
            </a:endParaRPr>
          </a:p>
          <a:p>
            <a:pPr marL="914400" lvl="0" indent="-342900" algn="l" rtl="0">
              <a:lnSpc>
                <a:spcPct val="100000"/>
              </a:lnSpc>
              <a:spcBef>
                <a:spcPts val="0"/>
              </a:spcBef>
              <a:spcAft>
                <a:spcPts val="0"/>
              </a:spcAft>
              <a:buClr>
                <a:srgbClr val="FFFFFF"/>
              </a:buClr>
              <a:buSzPts val="1800"/>
              <a:buChar char="●"/>
            </a:pPr>
            <a:r>
              <a:rPr lang="en">
                <a:solidFill>
                  <a:srgbClr val="FFFFFF"/>
                </a:solidFill>
              </a:rPr>
              <a:t>Peers of the child or youth</a:t>
            </a:r>
            <a:endParaRPr>
              <a:solidFill>
                <a:srgbClr val="FFFFFF"/>
              </a:solidFill>
            </a:endParaRPr>
          </a:p>
          <a:p>
            <a:pPr marL="914400" lvl="0" indent="-342900" algn="l" rtl="0">
              <a:lnSpc>
                <a:spcPct val="100000"/>
              </a:lnSpc>
              <a:spcBef>
                <a:spcPts val="0"/>
              </a:spcBef>
              <a:spcAft>
                <a:spcPts val="0"/>
              </a:spcAft>
              <a:buClr>
                <a:srgbClr val="FFFFFF"/>
              </a:buClr>
              <a:buSzPts val="1800"/>
              <a:buChar char="●"/>
            </a:pPr>
            <a:r>
              <a:rPr lang="en">
                <a:solidFill>
                  <a:srgbClr val="FFFFFF"/>
                </a:solidFill>
              </a:rPr>
              <a:t>Peers of the child’s or youth’s parents</a:t>
            </a:r>
            <a:endParaRPr>
              <a:solidFill>
                <a:srgbClr val="FFFFFF"/>
              </a:solidFill>
            </a:endParaRPr>
          </a:p>
          <a:p>
            <a:pPr marL="914400" lvl="0" indent="-342900" algn="l" rtl="0">
              <a:lnSpc>
                <a:spcPct val="100000"/>
              </a:lnSpc>
              <a:spcBef>
                <a:spcPts val="0"/>
              </a:spcBef>
              <a:spcAft>
                <a:spcPts val="0"/>
              </a:spcAft>
              <a:buClr>
                <a:srgbClr val="FFFFFF"/>
              </a:buClr>
              <a:buSzPts val="1800"/>
              <a:buChar char="●"/>
            </a:pPr>
            <a:r>
              <a:rPr lang="en">
                <a:solidFill>
                  <a:srgbClr val="FFFFFF"/>
                </a:solidFill>
              </a:rPr>
              <a:t>Remaining child/youth workers</a:t>
            </a:r>
            <a:endParaRPr>
              <a:solidFill>
                <a:srgbClr val="FFFFFF"/>
              </a:solidFill>
            </a:endParaRPr>
          </a:p>
          <a:p>
            <a:pPr marL="914400" lvl="0" indent="-342900" algn="l" rtl="0">
              <a:lnSpc>
                <a:spcPct val="100000"/>
              </a:lnSpc>
              <a:spcBef>
                <a:spcPts val="0"/>
              </a:spcBef>
              <a:spcAft>
                <a:spcPts val="0"/>
              </a:spcAft>
              <a:buClr>
                <a:srgbClr val="FFFFFF"/>
              </a:buClr>
              <a:buSzPts val="1800"/>
              <a:buChar char="●"/>
            </a:pPr>
            <a:r>
              <a:rPr lang="en">
                <a:solidFill>
                  <a:srgbClr val="FFFFFF"/>
                </a:solidFill>
              </a:rPr>
              <a:t>Congregation as a community of faith</a:t>
            </a:r>
            <a:endParaRPr>
              <a:solidFill>
                <a:srgbClr val="FFFFFF"/>
              </a:solidFill>
            </a:endParaRPr>
          </a:p>
          <a:p>
            <a:pPr marL="914400" lvl="0" indent="-342900" algn="l" rtl="0">
              <a:lnSpc>
                <a:spcPct val="100000"/>
              </a:lnSpc>
              <a:spcBef>
                <a:spcPts val="0"/>
              </a:spcBef>
              <a:spcAft>
                <a:spcPts val="0"/>
              </a:spcAft>
              <a:buClr>
                <a:srgbClr val="FFFFFF"/>
              </a:buClr>
              <a:buSzPts val="1800"/>
              <a:buChar char="●"/>
            </a:pPr>
            <a:r>
              <a:rPr lang="en">
                <a:solidFill>
                  <a:srgbClr val="FFFFFF"/>
                </a:solidFill>
              </a:rPr>
              <a:t>Family of the accused abuser</a:t>
            </a:r>
            <a:endParaRPr>
              <a:solidFill>
                <a:srgbClr val="FFFFFF"/>
              </a:solidFill>
            </a:endParaRPr>
          </a:p>
          <a:p>
            <a:pPr marL="0" lvl="0" indent="0" algn="l" rtl="0">
              <a:spcBef>
                <a:spcPts val="0"/>
              </a:spcBef>
              <a:spcAft>
                <a:spcPts val="1600"/>
              </a:spcAft>
              <a:buNone/>
            </a:pPr>
            <a:endParaRPr>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376"/>
        <p:cNvGrpSpPr/>
        <p:nvPr/>
      </p:nvGrpSpPr>
      <p:grpSpPr>
        <a:xfrm>
          <a:off x="0" y="0"/>
          <a:ext cx="0" cy="0"/>
          <a:chOff x="0" y="0"/>
          <a:chExt cx="0" cy="0"/>
        </a:xfrm>
      </p:grpSpPr>
      <p:sp>
        <p:nvSpPr>
          <p:cNvPr id="377" name="Google Shape;377;p68"/>
          <p:cNvSpPr txBox="1">
            <a:spLocks noGrp="1"/>
          </p:cNvSpPr>
          <p:nvPr>
            <p:ph type="body" idx="1"/>
          </p:nvPr>
        </p:nvSpPr>
        <p:spPr>
          <a:xfrm>
            <a:off x="311700" y="365100"/>
            <a:ext cx="8520600" cy="420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We believe that failure to address the issues of suffering, anger, fear, and grief that occur within the church after abuse can have extended and unnecessary consequences for everyone.  We will not hide nor shrink away from our responsibility to promptly and appropriately address any incident of abuse.  As a congregation, we will be committed to the prevention of and termination of behaviors which contribute to the cycle of abuse.  The following represents the steps we will take to assure that the congregation and those affected may be restored to a feeling of well-being and justice.</a:t>
            </a:r>
            <a:endParaRPr>
              <a:solidFill>
                <a:srgbClr val="FFFFFF"/>
              </a:solidFill>
            </a:endParaRPr>
          </a:p>
          <a:p>
            <a:pPr marL="0" lvl="0" indent="0" algn="l" rtl="0">
              <a:spcBef>
                <a:spcPts val="1600"/>
              </a:spcBef>
              <a:spcAft>
                <a:spcPts val="0"/>
              </a:spcAft>
              <a:buClr>
                <a:schemeClr val="dk1"/>
              </a:buClr>
              <a:buSzPts val="1100"/>
              <a:buFont typeface="Arial"/>
              <a:buNone/>
            </a:pPr>
            <a:r>
              <a:rPr lang="en" sz="1400">
                <a:solidFill>
                  <a:srgbClr val="FFFFFF"/>
                </a:solidFill>
              </a:rPr>
              <a:t>First:  Truth telling is the most important component in post-lost post-loss recovery. Our communications will be honest, measured and respectful of all parties involved. Written communication shall be factual and will work to dispel rumor and innuendo and to assure the congregation of the efforts taken to secure the safety of the victim and to resume the functions of ministries and programs.</a:t>
            </a:r>
            <a:endParaRPr sz="1400">
              <a:solidFill>
                <a:srgbClr val="FFFFFF"/>
              </a:solidFill>
            </a:endParaRPr>
          </a:p>
          <a:p>
            <a:pPr marL="0" lvl="0" indent="0" algn="l" rtl="0">
              <a:spcBef>
                <a:spcPts val="1600"/>
              </a:spcBef>
              <a:spcAft>
                <a:spcPts val="160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381"/>
        <p:cNvGrpSpPr/>
        <p:nvPr/>
      </p:nvGrpSpPr>
      <p:grpSpPr>
        <a:xfrm>
          <a:off x="0" y="0"/>
          <a:ext cx="0" cy="0"/>
          <a:chOff x="0" y="0"/>
          <a:chExt cx="0" cy="0"/>
        </a:xfrm>
      </p:grpSpPr>
      <p:sp>
        <p:nvSpPr>
          <p:cNvPr id="382" name="Google Shape;382;p69"/>
          <p:cNvSpPr txBox="1">
            <a:spLocks noGrp="1"/>
          </p:cNvSpPr>
          <p:nvPr>
            <p:ph type="body" idx="1"/>
          </p:nvPr>
        </p:nvSpPr>
        <p:spPr>
          <a:xfrm>
            <a:off x="311700" y="343625"/>
            <a:ext cx="8520600" cy="422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FFFFFF"/>
                </a:solidFill>
              </a:rPr>
              <a:t>Second: Senior clergy will host a planned congregational meeting so that members can attend to learn about the church’s response to the allegation of abuse. The meeting will be led by appropriate senior clergy, lay leaders, and the District Superintendent. A non-member Counselor will be available to address attendee questions and feelings.</a:t>
            </a:r>
            <a:endParaRPr sz="1400">
              <a:solidFill>
                <a:srgbClr val="FFFFFF"/>
              </a:solidFill>
            </a:endParaRPr>
          </a:p>
          <a:p>
            <a:pPr marL="0" lvl="0" indent="0" algn="l" rtl="0">
              <a:spcBef>
                <a:spcPts val="1600"/>
              </a:spcBef>
              <a:spcAft>
                <a:spcPts val="0"/>
              </a:spcAft>
              <a:buNone/>
            </a:pPr>
            <a:r>
              <a:rPr lang="en" sz="1400">
                <a:solidFill>
                  <a:srgbClr val="FFFFFF"/>
                </a:solidFill>
              </a:rPr>
              <a:t>Third: A task force will be established to determine how FUMC will adapt its ongoing ministries to appropriately acknowledge and recover from the incident. Educational programs in various forums (Wednesday night classes, Adult Sunday School Curriculum, Youth, etc.) will be implemented to promote healing, justice, education, and restored worship.</a:t>
            </a:r>
            <a:endParaRPr sz="1400">
              <a:solidFill>
                <a:srgbClr val="FFFFFF"/>
              </a:solidFill>
            </a:endParaRPr>
          </a:p>
          <a:p>
            <a:pPr marL="0" lvl="0" indent="0" algn="l" rtl="0">
              <a:spcBef>
                <a:spcPts val="1600"/>
              </a:spcBef>
              <a:spcAft>
                <a:spcPts val="0"/>
              </a:spcAft>
              <a:buNone/>
            </a:pPr>
            <a:r>
              <a:rPr lang="en" sz="1400">
                <a:solidFill>
                  <a:srgbClr val="FFFFFF"/>
                </a:solidFill>
              </a:rPr>
              <a:t>Fourth: The Safe Sanctuary Committee will work closely with the Task Force response team and clergy to modify any procedure and policies based upon incident outcomes and to will diligently engage in every effort to prevent further incidents of abuse or neglect.</a:t>
            </a:r>
            <a:endParaRPr sz="1400">
              <a:solidFill>
                <a:srgbClr val="FFFFFF"/>
              </a:solidFill>
            </a:endParaRPr>
          </a:p>
          <a:p>
            <a:pPr marL="0" lvl="0" indent="0" algn="l" rtl="0">
              <a:spcBef>
                <a:spcPts val="1600"/>
              </a:spcBef>
              <a:spcAft>
                <a:spcPts val="0"/>
              </a:spcAft>
              <a:buNone/>
            </a:pPr>
            <a:endParaRPr sz="1400"/>
          </a:p>
          <a:p>
            <a:pPr marL="0" lvl="0" indent="0" algn="l" rtl="0">
              <a:spcBef>
                <a:spcPts val="1600"/>
              </a:spcBef>
              <a:spcAft>
                <a:spcPts val="0"/>
              </a:spcAft>
              <a:buNone/>
            </a:pPr>
            <a:endParaRPr sz="1400"/>
          </a:p>
          <a:p>
            <a:pPr marL="0" lvl="0" indent="0" algn="l" rtl="0">
              <a:spcBef>
                <a:spcPts val="1600"/>
              </a:spcBef>
              <a:spcAft>
                <a:spcPts val="0"/>
              </a:spcAft>
              <a:buClr>
                <a:schemeClr val="dk1"/>
              </a:buClr>
              <a:buSzPts val="1100"/>
              <a:buFont typeface="Arial"/>
              <a:buNone/>
            </a:pPr>
            <a:endParaRPr sz="1400"/>
          </a:p>
          <a:p>
            <a:pPr marL="0" lvl="0" indent="0" algn="l" rtl="0">
              <a:spcBef>
                <a:spcPts val="1600"/>
              </a:spcBef>
              <a:spcAft>
                <a:spcPts val="160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386"/>
        <p:cNvGrpSpPr/>
        <p:nvPr/>
      </p:nvGrpSpPr>
      <p:grpSpPr>
        <a:xfrm>
          <a:off x="0" y="0"/>
          <a:ext cx="0" cy="0"/>
          <a:chOff x="0" y="0"/>
          <a:chExt cx="0" cy="0"/>
        </a:xfrm>
      </p:grpSpPr>
      <p:sp>
        <p:nvSpPr>
          <p:cNvPr id="387" name="Google Shape;387;p70"/>
          <p:cNvSpPr txBox="1">
            <a:spLocks noGrp="1"/>
          </p:cNvSpPr>
          <p:nvPr>
            <p:ph type="body" idx="1"/>
          </p:nvPr>
        </p:nvSpPr>
        <p:spPr>
          <a:xfrm>
            <a:off x="311700" y="369650"/>
            <a:ext cx="8520600" cy="4199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000" dirty="0">
                <a:solidFill>
                  <a:schemeClr val="lt1"/>
                </a:solidFill>
              </a:rPr>
              <a:t>Additional information regarding documentation and a copy of the incident report can be found in</a:t>
            </a:r>
            <a:endParaRPr sz="3000" dirty="0">
              <a:solidFill>
                <a:schemeClr val="lt1"/>
              </a:solidFill>
            </a:endParaRPr>
          </a:p>
          <a:p>
            <a:pPr marL="0" lvl="0" indent="0" algn="l" rtl="0">
              <a:lnSpc>
                <a:spcPct val="100000"/>
              </a:lnSpc>
              <a:spcBef>
                <a:spcPts val="0"/>
              </a:spcBef>
              <a:spcAft>
                <a:spcPts val="0"/>
              </a:spcAft>
              <a:buNone/>
            </a:pPr>
            <a:r>
              <a:rPr lang="en" sz="3000" dirty="0">
                <a:solidFill>
                  <a:schemeClr val="lt1"/>
                </a:solidFill>
              </a:rPr>
              <a:t>our full policy.</a:t>
            </a:r>
            <a:endParaRPr sz="3000" dirty="0">
              <a:solidFill>
                <a:schemeClr val="lt1"/>
              </a:solidFill>
            </a:endParaRPr>
          </a:p>
          <a:p>
            <a:pPr marL="0" lvl="0" indent="0" algn="l" rtl="0">
              <a:lnSpc>
                <a:spcPct val="100000"/>
              </a:lnSpc>
              <a:spcBef>
                <a:spcPts val="0"/>
              </a:spcBef>
              <a:spcAft>
                <a:spcPts val="0"/>
              </a:spcAft>
              <a:buNone/>
            </a:pPr>
            <a:r>
              <a:rPr lang="en" sz="3000" dirty="0">
                <a:solidFill>
                  <a:schemeClr val="lt1"/>
                </a:solidFill>
              </a:rPr>
              <a:t>Thank you for being a part of the ministries of </a:t>
            </a:r>
            <a:endParaRPr sz="3000" dirty="0">
              <a:solidFill>
                <a:schemeClr val="lt1"/>
              </a:solidFill>
            </a:endParaRPr>
          </a:p>
          <a:p>
            <a:pPr marL="0" lvl="0" indent="0" algn="l" rtl="0">
              <a:lnSpc>
                <a:spcPct val="100000"/>
              </a:lnSpc>
              <a:spcBef>
                <a:spcPts val="0"/>
              </a:spcBef>
              <a:spcAft>
                <a:spcPts val="0"/>
              </a:spcAft>
              <a:buNone/>
            </a:pPr>
            <a:r>
              <a:rPr lang="en" sz="3000" dirty="0">
                <a:solidFill>
                  <a:schemeClr val="lt1"/>
                </a:solidFill>
              </a:rPr>
              <a:t>FUMC Wilson!</a:t>
            </a:r>
            <a:endParaRPr sz="3000" dirty="0">
              <a:solidFill>
                <a:schemeClr val="lt1"/>
              </a:solidFill>
            </a:endParaRPr>
          </a:p>
          <a:p>
            <a:pPr marL="0" lvl="0" indent="0" algn="l" rtl="0">
              <a:lnSpc>
                <a:spcPct val="100000"/>
              </a:lnSpc>
              <a:spcBef>
                <a:spcPts val="0"/>
              </a:spcBef>
              <a:spcAft>
                <a:spcPts val="0"/>
              </a:spcAft>
              <a:buNone/>
            </a:pPr>
            <a:endParaRPr sz="3000" b="1" u="sng" dirty="0">
              <a:solidFill>
                <a:schemeClr val="lt1"/>
              </a:solidFill>
            </a:endParaRPr>
          </a:p>
          <a:p>
            <a:pPr marL="0" lvl="0" indent="0" algn="l" rtl="0">
              <a:lnSpc>
                <a:spcPct val="100000"/>
              </a:lnSpc>
              <a:spcBef>
                <a:spcPts val="0"/>
              </a:spcBef>
              <a:spcAft>
                <a:spcPts val="0"/>
              </a:spcAft>
              <a:buClr>
                <a:schemeClr val="dk1"/>
              </a:buClr>
              <a:buSzPts val="1100"/>
              <a:buFont typeface="Arial"/>
              <a:buNone/>
            </a:pPr>
            <a:r>
              <a:rPr lang="en" sz="3000" b="1" u="sng" dirty="0">
                <a:solidFill>
                  <a:schemeClr val="lt1"/>
                </a:solidFill>
              </a:rPr>
              <a:t>Feedback and Questions</a:t>
            </a:r>
            <a:r>
              <a:rPr lang="en" sz="2800" dirty="0">
                <a:solidFill>
                  <a:schemeClr val="dk1"/>
                </a:solidFill>
              </a:rPr>
              <a:t>	</a:t>
            </a:r>
            <a:endParaRPr dirty="0">
              <a:solidFill>
                <a:srgbClr val="FFFFFF"/>
              </a:solidFill>
            </a:endParaRPr>
          </a:p>
          <a:p>
            <a:pPr marL="0" lvl="0" indent="0" algn="l" rtl="0">
              <a:spcBef>
                <a:spcPts val="0"/>
              </a:spcBef>
              <a:spcAft>
                <a:spcPts val="1600"/>
              </a:spcAft>
              <a:buNone/>
            </a:pPr>
            <a:r>
              <a:rPr lang="en" dirty="0">
                <a:solidFill>
                  <a:srgbClr val="FFFFFF"/>
                </a:solidFill>
              </a:rPr>
              <a:t>Email Vickie Franks, Director of Children’s Ministries, at </a:t>
            </a:r>
            <a:r>
              <a:rPr lang="en" u="sng" dirty="0">
                <a:solidFill>
                  <a:schemeClr val="bg1"/>
                </a:solidFill>
              </a:rPr>
              <a:t>vickiebfranks@fumcwilson.org</a:t>
            </a:r>
            <a:r>
              <a:rPr lang="en" dirty="0">
                <a:solidFill>
                  <a:schemeClr val="bg1"/>
                </a:solidFill>
              </a:rPr>
              <a:t> or Tiler Bland, Director of Youth Ministries, at </a:t>
            </a:r>
            <a:r>
              <a:rPr lang="en" u="sng" dirty="0" err="1">
                <a:solidFill>
                  <a:schemeClr val="bg1"/>
                </a:solidFill>
              </a:rPr>
              <a:t>tilerbland@fumcwilson.org</a:t>
            </a:r>
            <a:r>
              <a:rPr lang="en" u="sng" dirty="0">
                <a:solidFill>
                  <a:schemeClr val="bg1"/>
                </a:solidFill>
              </a:rPr>
              <a:t>.</a:t>
            </a:r>
            <a:endParaRPr dirty="0">
              <a:solidFill>
                <a:srgbClr val="FFFFFF"/>
              </a:solidFill>
            </a:endParaRPr>
          </a:p>
        </p:txBody>
      </p:sp>
      <p:pic>
        <p:nvPicPr>
          <p:cNvPr id="2" name="Online Media 1" descr="Slide58.mp3">
            <a:hlinkClick r:id="" action="ppaction://media"/>
            <a:extLst>
              <a:ext uri="{FF2B5EF4-FFF2-40B4-BE49-F238E27FC236}">
                <a16:creationId xmlns:a16="http://schemas.microsoft.com/office/drawing/2014/main" id="{DCBCF049-5B6E-7D48-9D0A-F821B2291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3859"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391"/>
        <p:cNvGrpSpPr/>
        <p:nvPr/>
      </p:nvGrpSpPr>
      <p:grpSpPr>
        <a:xfrm>
          <a:off x="0" y="0"/>
          <a:ext cx="0" cy="0"/>
          <a:chOff x="0" y="0"/>
          <a:chExt cx="0" cy="0"/>
        </a:xfrm>
      </p:grpSpPr>
      <p:sp>
        <p:nvSpPr>
          <p:cNvPr id="392" name="Google Shape;392;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u="sng" dirty="0">
                <a:solidFill>
                  <a:srgbClr val="FFFFFF"/>
                </a:solidFill>
              </a:rPr>
              <a:t>Safe Sanctuary Quiz	</a:t>
            </a:r>
            <a:endParaRPr sz="3600" b="1" u="sng" dirty="0">
              <a:solidFill>
                <a:srgbClr val="FFFFFF"/>
              </a:solidFill>
            </a:endParaRPr>
          </a:p>
        </p:txBody>
      </p:sp>
      <p:sp>
        <p:nvSpPr>
          <p:cNvPr id="393" name="Google Shape;393;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Please check your email for a link to a short safe sanctuary quiz. In order to show completion of this course you must take the quiz. </a:t>
            </a:r>
            <a:endParaRPr dirty="0">
              <a:solidFill>
                <a:srgbClr val="FFFFFF"/>
              </a:solidFill>
            </a:endParaRPr>
          </a:p>
          <a:p>
            <a:pPr marL="0" lvl="0" indent="0" algn="l" rtl="0">
              <a:spcBef>
                <a:spcPts val="1600"/>
              </a:spcBef>
              <a:spcAft>
                <a:spcPts val="0"/>
              </a:spcAft>
              <a:buNone/>
            </a:pPr>
            <a:r>
              <a:rPr lang="en" dirty="0">
                <a:solidFill>
                  <a:srgbClr val="FFFFFF"/>
                </a:solidFill>
              </a:rPr>
              <a:t>Thank you.</a:t>
            </a:r>
            <a:endParaRPr dirty="0">
              <a:solidFill>
                <a:srgbClr val="FFFFFF"/>
              </a:solidFill>
            </a:endParaRPr>
          </a:p>
          <a:p>
            <a:pPr marL="0" lvl="0" indent="0">
              <a:spcBef>
                <a:spcPts val="1600"/>
              </a:spcBef>
              <a:buNone/>
            </a:pPr>
            <a:r>
              <a:rPr lang="en" dirty="0">
                <a:solidFill>
                  <a:srgbClr val="FFFFFF"/>
                </a:solidFill>
              </a:rPr>
              <a:t>Don’t forget to print, sign and return the Volunteer Covenant and Background Authorization Forms. The Safe Sanctuaries Manual and forms can be found on our church website by clicking the link below. </a:t>
            </a:r>
          </a:p>
          <a:p>
            <a:pPr marL="0" lvl="0" indent="0">
              <a:spcBef>
                <a:spcPts val="1600"/>
              </a:spcBef>
              <a:buNone/>
            </a:pPr>
            <a:r>
              <a:rPr lang="en-US" dirty="0">
                <a:solidFill>
                  <a:srgbClr val="FFFFFF"/>
                </a:solidFill>
                <a:hlinkClick r:id="rId3"/>
              </a:rPr>
              <a:t>http://</a:t>
            </a:r>
            <a:r>
              <a:rPr lang="en-US" dirty="0" err="1">
                <a:solidFill>
                  <a:srgbClr val="FFFFFF"/>
                </a:solidFill>
                <a:hlinkClick r:id="rId3"/>
              </a:rPr>
              <a:t>fumcwilson.org</a:t>
            </a:r>
            <a:r>
              <a:rPr lang="en-US" dirty="0">
                <a:solidFill>
                  <a:srgbClr val="FFFFFF"/>
                </a:solidFill>
                <a:hlinkClick r:id="rId3"/>
              </a:rPr>
              <a:t>/ministries/safe-sanctuaries</a:t>
            </a:r>
            <a:endParaRPr dirty="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body" idx="1"/>
          </p:nvPr>
        </p:nvSpPr>
        <p:spPr>
          <a:xfrm>
            <a:off x="311700" y="400000"/>
            <a:ext cx="7664100" cy="416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rPr>
              <a:t>Safe Sanctuaries Training and Background Checks must be renewed every three years.</a:t>
            </a:r>
            <a:endParaRPr sz="3000">
              <a:solidFill>
                <a:srgbClr val="FFFFFF"/>
              </a:solidFill>
            </a:endParaRPr>
          </a:p>
          <a:p>
            <a:pPr marL="0" lvl="0" indent="0" algn="l" rtl="0">
              <a:spcBef>
                <a:spcPts val="1600"/>
              </a:spcBef>
              <a:spcAft>
                <a:spcPts val="0"/>
              </a:spcAft>
              <a:buNone/>
            </a:pPr>
            <a:r>
              <a:rPr lang="en" sz="2200">
                <a:solidFill>
                  <a:srgbClr val="FFFFFF"/>
                </a:solidFill>
              </a:rPr>
              <a:t>Two forms need to be completed and returned to our Children’s Director. Completion of a safe sanctuary quiz is also required and will be emailed to you.</a:t>
            </a:r>
            <a:endParaRPr sz="2200" i="1" u="sng">
              <a:solidFill>
                <a:srgbClr val="FFFFFF"/>
              </a:solidFill>
            </a:endParaRPr>
          </a:p>
          <a:p>
            <a:pPr marL="457200" lvl="0" indent="-368300" algn="l" rtl="0">
              <a:lnSpc>
                <a:spcPct val="100000"/>
              </a:lnSpc>
              <a:spcBef>
                <a:spcPts val="1600"/>
              </a:spcBef>
              <a:spcAft>
                <a:spcPts val="0"/>
              </a:spcAft>
              <a:buClr>
                <a:srgbClr val="FFFFFF"/>
              </a:buClr>
              <a:buSzPts val="2200"/>
              <a:buChar char="●"/>
            </a:pPr>
            <a:r>
              <a:rPr lang="en" sz="2200" i="1">
                <a:solidFill>
                  <a:srgbClr val="FFFFFF"/>
                </a:solidFill>
              </a:rPr>
              <a:t>Volunteer Covenant </a:t>
            </a:r>
            <a:endParaRPr sz="2200" i="1">
              <a:solidFill>
                <a:srgbClr val="FFFFFF"/>
              </a:solidFill>
            </a:endParaRPr>
          </a:p>
          <a:p>
            <a:pPr marL="457200" lvl="0" indent="-368300" algn="l" rtl="0">
              <a:lnSpc>
                <a:spcPct val="100000"/>
              </a:lnSpc>
              <a:spcBef>
                <a:spcPts val="0"/>
              </a:spcBef>
              <a:spcAft>
                <a:spcPts val="0"/>
              </a:spcAft>
              <a:buClr>
                <a:srgbClr val="FFFFFF"/>
              </a:buClr>
              <a:buSzPts val="2200"/>
              <a:buChar char="●"/>
            </a:pPr>
            <a:r>
              <a:rPr lang="en" sz="2200" i="1">
                <a:solidFill>
                  <a:srgbClr val="FFFFFF"/>
                </a:solidFill>
              </a:rPr>
              <a:t>FUMC Background Investigation Consent</a:t>
            </a:r>
            <a:endParaRPr sz="2200" i="1">
              <a:solidFill>
                <a:srgbClr val="FFFFFF"/>
              </a:solidFill>
            </a:endParaRPr>
          </a:p>
          <a:p>
            <a:pPr marL="457200" lvl="0" indent="-368300" algn="l" rtl="0">
              <a:lnSpc>
                <a:spcPct val="100000"/>
              </a:lnSpc>
              <a:spcBef>
                <a:spcPts val="0"/>
              </a:spcBef>
              <a:spcAft>
                <a:spcPts val="0"/>
              </a:spcAft>
              <a:buClr>
                <a:srgbClr val="FFFFFF"/>
              </a:buClr>
              <a:buSzPts val="2200"/>
              <a:buChar char="●"/>
            </a:pPr>
            <a:r>
              <a:rPr lang="en" sz="2200" i="1">
                <a:solidFill>
                  <a:srgbClr val="FFFFFF"/>
                </a:solidFill>
              </a:rPr>
              <a:t>Safe Sanctuary Quiz</a:t>
            </a:r>
            <a:endParaRPr sz="2200" i="1">
              <a:solidFill>
                <a:srgbClr val="FFFFFF"/>
              </a:solidFill>
            </a:endParaRPr>
          </a:p>
          <a:p>
            <a:pPr marL="0" lvl="0" indent="0" algn="l" rtl="0">
              <a:spcBef>
                <a:spcPts val="1600"/>
              </a:spcBef>
              <a:spcAft>
                <a:spcPts val="1600"/>
              </a:spcAft>
              <a:buNone/>
            </a:pPr>
            <a:endParaRPr/>
          </a:p>
        </p:txBody>
      </p:sp>
      <p:pic>
        <p:nvPicPr>
          <p:cNvPr id="2" name="Slid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5800" y="41624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97"/>
        <p:cNvGrpSpPr/>
        <p:nvPr/>
      </p:nvGrpSpPr>
      <p:grpSpPr>
        <a:xfrm>
          <a:off x="0" y="0"/>
          <a:ext cx="0" cy="0"/>
          <a:chOff x="0" y="0"/>
          <a:chExt cx="0" cy="0"/>
        </a:xfrm>
      </p:grpSpPr>
      <p:pic>
        <p:nvPicPr>
          <p:cNvPr id="98" name="Google Shape;98;p20"/>
          <p:cNvPicPr preferRelativeResize="0"/>
          <p:nvPr/>
        </p:nvPicPr>
        <p:blipFill>
          <a:blip r:embed="rId5">
            <a:alphaModFix/>
          </a:blip>
          <a:stretch>
            <a:fillRect/>
          </a:stretch>
        </p:blipFill>
        <p:spPr>
          <a:xfrm>
            <a:off x="1025175" y="216400"/>
            <a:ext cx="6988126" cy="5013200"/>
          </a:xfrm>
          <a:prstGeom prst="rect">
            <a:avLst/>
          </a:prstGeom>
          <a:noFill/>
          <a:ln>
            <a:noFill/>
          </a:ln>
        </p:spPr>
      </p:pic>
      <p:sp>
        <p:nvSpPr>
          <p:cNvPr id="99" name="Google Shape;99;p20"/>
          <p:cNvSpPr txBox="1">
            <a:spLocks noGrp="1"/>
          </p:cNvSpPr>
          <p:nvPr>
            <p:ph type="body" idx="1"/>
          </p:nvPr>
        </p:nvSpPr>
        <p:spPr>
          <a:xfrm>
            <a:off x="1757175" y="2479825"/>
            <a:ext cx="5416800" cy="115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FFFFFF"/>
                </a:solidFill>
              </a:rPr>
              <a:t>There will always be at least two unrelated adults present. This may include the presence of an adult “roamer” who moves in and out of the rooms.</a:t>
            </a:r>
            <a:endParaRPr>
              <a:solidFill>
                <a:srgbClr val="FFFFFF"/>
              </a:solidFill>
            </a:endParaRPr>
          </a:p>
          <a:p>
            <a:pPr marL="0" lvl="0" indent="0" algn="l" rtl="0">
              <a:spcBef>
                <a:spcPts val="1600"/>
              </a:spcBef>
              <a:spcAft>
                <a:spcPts val="1600"/>
              </a:spcAft>
              <a:buNone/>
            </a:pPr>
            <a:endParaRPr/>
          </a:p>
        </p:txBody>
      </p:sp>
      <p:sp>
        <p:nvSpPr>
          <p:cNvPr id="100" name="Google Shape;100;p20"/>
          <p:cNvSpPr txBox="1">
            <a:spLocks noGrp="1"/>
          </p:cNvSpPr>
          <p:nvPr>
            <p:ph type="title"/>
          </p:nvPr>
        </p:nvSpPr>
        <p:spPr>
          <a:xfrm>
            <a:off x="2479400" y="1655275"/>
            <a:ext cx="3816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u="sng">
                <a:solidFill>
                  <a:srgbClr val="FFFFFF"/>
                </a:solidFill>
              </a:rPr>
              <a:t>Two Adult Rule</a:t>
            </a:r>
            <a:endParaRPr sz="3600" b="1" u="sng">
              <a:solidFill>
                <a:srgbClr val="FFFFFF"/>
              </a:solidFill>
            </a:endParaRPr>
          </a:p>
        </p:txBody>
      </p:sp>
      <p:pic>
        <p:nvPicPr>
          <p:cNvPr id="2" name="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2378" y="419255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Volunteer Requirements</a:t>
            </a:r>
            <a:endParaRPr>
              <a:solidFill>
                <a:srgbClr val="FFFFFF"/>
              </a:solidFill>
            </a:endParaRPr>
          </a:p>
        </p:txBody>
      </p:sp>
      <p:sp>
        <p:nvSpPr>
          <p:cNvPr id="106" name="Google Shape;106;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Volunteers who serve as teachers and leaders of children will be at least 5 years older than the oldest person they are teaching or lead and at least 18 years old unless approved by the Director of Children’s Ministries or Director of Youth Ministries.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All adult volunteers involved with children, youth, or vulnerable adults of our church in a lead capacity, must have been a member or active participant of the congregation for at least six months before beginning a volunteer assignment. </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2"/>
          <p:cNvPicPr preferRelativeResize="0"/>
          <p:nvPr/>
        </p:nvPicPr>
        <p:blipFill>
          <a:blip r:embed="rId5">
            <a:alphaModFix/>
          </a:blip>
          <a:stretch>
            <a:fillRect/>
          </a:stretch>
        </p:blipFill>
        <p:spPr>
          <a:xfrm>
            <a:off x="0" y="-314038"/>
            <a:ext cx="9461899" cy="6007326"/>
          </a:xfrm>
          <a:prstGeom prst="rect">
            <a:avLst/>
          </a:prstGeom>
          <a:noFill/>
          <a:ln>
            <a:noFill/>
          </a:ln>
        </p:spPr>
      </p:pic>
      <p:sp>
        <p:nvSpPr>
          <p:cNvPr id="112" name="Google Shape;112;p22"/>
          <p:cNvSpPr txBox="1">
            <a:spLocks noGrp="1"/>
          </p:cNvSpPr>
          <p:nvPr>
            <p:ph type="ctrTitle" idx="4294967295"/>
          </p:nvPr>
        </p:nvSpPr>
        <p:spPr>
          <a:xfrm>
            <a:off x="311700" y="4004825"/>
            <a:ext cx="8520600" cy="9660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sz="5200">
                <a:latin typeface="Impact"/>
                <a:ea typeface="Impact"/>
                <a:cs typeface="Impact"/>
                <a:sym typeface="Impact"/>
              </a:rPr>
              <a:t>Children’s Division</a:t>
            </a:r>
            <a:endParaRPr sz="5200">
              <a:latin typeface="Impact"/>
              <a:ea typeface="Impact"/>
              <a:cs typeface="Impact"/>
              <a:sym typeface="Impact"/>
            </a:endParaRPr>
          </a:p>
        </p:txBody>
      </p:sp>
      <p:pic>
        <p:nvPicPr>
          <p:cNvPr id="2" name="Online Media 1" descr="Slide10.mp3">
            <a:hlinkClick r:id="" action="ppaction://media"/>
            <a:extLst>
              <a:ext uri="{FF2B5EF4-FFF2-40B4-BE49-F238E27FC236}">
                <a16:creationId xmlns:a16="http://schemas.microsoft.com/office/drawing/2014/main" id="{0DC144C5-A9B7-4F4B-B111-A7534DC8CE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9099" y="47371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5262</Words>
  <Application>Microsoft Macintosh PowerPoint</Application>
  <PresentationFormat>On-screen Show (16:9)</PresentationFormat>
  <Paragraphs>245</Paragraphs>
  <Slides>58</Slides>
  <Notes>58</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Impact</vt:lpstr>
      <vt:lpstr>Times New Roman</vt:lpstr>
      <vt:lpstr>Simple Light</vt:lpstr>
      <vt:lpstr>Safe Sanctuaries Training</vt:lpstr>
      <vt:lpstr>PowerPoint Presentation</vt:lpstr>
      <vt:lpstr>Baptismal Covenant</vt:lpstr>
      <vt:lpstr>Response: </vt:lpstr>
      <vt:lpstr>PowerPoint Presentation</vt:lpstr>
      <vt:lpstr>PowerPoint Presentation</vt:lpstr>
      <vt:lpstr>Two Adult Rule</vt:lpstr>
      <vt:lpstr>Volunteer Requirements</vt:lpstr>
      <vt:lpstr>Children’s Division</vt:lpstr>
      <vt:lpstr>Children’s Division</vt:lpstr>
      <vt:lpstr>Drop off and Pickup</vt:lpstr>
      <vt:lpstr>PowerPoint Presentation</vt:lpstr>
      <vt:lpstr>PowerPoint Presentation</vt:lpstr>
      <vt:lpstr>Providing Adequate Personnel:</vt:lpstr>
      <vt:lpstr>PowerPoint Presentation</vt:lpstr>
      <vt:lpstr>Weekday School Division</vt:lpstr>
      <vt:lpstr>Weekday School Division</vt:lpstr>
      <vt:lpstr>Drop Off and Pickup</vt:lpstr>
      <vt:lpstr>PowerPoint Presentation</vt:lpstr>
      <vt:lpstr>Providing Adequate Personnel:</vt:lpstr>
      <vt:lpstr>PowerPoint Presentation</vt:lpstr>
      <vt:lpstr>Rules of Behavior </vt:lpstr>
      <vt:lpstr>PowerPoint Presentation</vt:lpstr>
      <vt:lpstr>PowerPoint Presentation</vt:lpstr>
      <vt:lpstr>PowerPoint Presentation</vt:lpstr>
      <vt:lpstr>Overnight Activities</vt:lpstr>
      <vt:lpstr>Youth Division</vt:lpstr>
      <vt:lpstr>Youth Division </vt:lpstr>
      <vt:lpstr>Supervision of Youth </vt:lpstr>
      <vt:lpstr>Responsibility Times for Youth Ministry Workers</vt:lpstr>
      <vt:lpstr>Guidelines for Counseling in Informal  and/or Individual Settings </vt:lpstr>
      <vt:lpstr>Procedures for  Overnight Activities</vt:lpstr>
      <vt:lpstr>PowerPoint Presentation</vt:lpstr>
      <vt:lpstr>Rules of Conduct for Overnight Activities </vt:lpstr>
      <vt:lpstr>Prohibited Behavior (all areas)</vt:lpstr>
      <vt:lpstr>PowerPoint Presentation</vt:lpstr>
      <vt:lpstr>PowerPoint Presentation</vt:lpstr>
      <vt:lpstr>Transportation (all areas)  </vt:lpstr>
      <vt:lpstr>Transportation  </vt:lpstr>
      <vt:lpstr>Transportation Procedures - Vehicle Requirements</vt:lpstr>
      <vt:lpstr>Transportation Procedures - Qualifications for Drivers </vt:lpstr>
      <vt:lpstr>Transportation Procedures - General Rules  </vt:lpstr>
      <vt:lpstr>PowerPoint Presentation</vt:lpstr>
      <vt:lpstr>Awareness And Reporting</vt:lpstr>
      <vt:lpstr>Be aware of evidence of abuse:</vt:lpstr>
      <vt:lpstr>Response and Reporting    </vt:lpstr>
      <vt:lpstr>PowerPoint Presentation</vt:lpstr>
      <vt:lpstr>PowerPoint Presentation</vt:lpstr>
      <vt:lpstr>Steps to be taken</vt:lpstr>
      <vt:lpstr>PowerPoint Presentation</vt:lpstr>
      <vt:lpstr>PowerPoint Presentation</vt:lpstr>
      <vt:lpstr>Response for Abuse</vt:lpstr>
      <vt:lpstr>PowerPoint Presentation</vt:lpstr>
      <vt:lpstr>Post Reporting Procedure</vt:lpstr>
      <vt:lpstr>PowerPoint Presentation</vt:lpstr>
      <vt:lpstr>PowerPoint Presentation</vt:lpstr>
      <vt:lpstr>PowerPoint Presentation</vt:lpstr>
      <vt:lpstr>Safe Sanctuary Quiz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Sanctuaries Training</dc:title>
  <cp:lastModifiedBy>Shelley Gibson</cp:lastModifiedBy>
  <cp:revision>14</cp:revision>
  <dcterms:modified xsi:type="dcterms:W3CDTF">2022-08-22T18:53:13Z</dcterms:modified>
</cp:coreProperties>
</file>